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45" r:id="rId2"/>
    <p:sldId id="551" r:id="rId3"/>
    <p:sldId id="515" r:id="rId4"/>
    <p:sldId id="434" r:id="rId5"/>
    <p:sldId id="512" r:id="rId6"/>
    <p:sldId id="457" r:id="rId7"/>
    <p:sldId id="519" r:id="rId8"/>
    <p:sldId id="518" r:id="rId9"/>
    <p:sldId id="513" r:id="rId10"/>
    <p:sldId id="521" r:id="rId11"/>
    <p:sldId id="522" r:id="rId12"/>
    <p:sldId id="523" r:id="rId13"/>
    <p:sldId id="524" r:id="rId14"/>
    <p:sldId id="525" r:id="rId15"/>
    <p:sldId id="527" r:id="rId16"/>
    <p:sldId id="526" r:id="rId17"/>
    <p:sldId id="550" r:id="rId18"/>
    <p:sldId id="530" r:id="rId19"/>
    <p:sldId id="531" r:id="rId20"/>
    <p:sldId id="533" r:id="rId21"/>
    <p:sldId id="498" r:id="rId22"/>
    <p:sldId id="497" r:id="rId23"/>
    <p:sldId id="490" r:id="rId24"/>
    <p:sldId id="491" r:id="rId25"/>
    <p:sldId id="549" r:id="rId26"/>
    <p:sldId id="496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99CC00"/>
    <a:srgbClr val="009900"/>
    <a:srgbClr val="336600"/>
    <a:srgbClr val="006600"/>
    <a:srgbClr val="CCFF33"/>
    <a:srgbClr val="FF66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88" autoAdjust="0"/>
    <p:restoredTop sz="82252" autoAdjust="0"/>
  </p:normalViewPr>
  <p:slideViewPr>
    <p:cSldViewPr>
      <p:cViewPr>
        <p:scale>
          <a:sx n="70" d="100"/>
          <a:sy n="70" d="100"/>
        </p:scale>
        <p:origin x="-611" y="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ara%20salvar\LABORAL\PROYECTO%20MINISTERIO%20DE%20MEDIO%20AMBIENTE\CUESTIONARIO%20ESTADO%20DE%20COMPRAS\tabulacion%20custiinari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ara%20salvar\LABORAL\PROYECTO%20MINISTERIO%20DE%20MEDIO%20AMBIENTE\CUESTIONARIO%20ESTADO%20DE%20COMPRAS\tabulacion%20custiinari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ara%20salvar\LABORAL\PROYECTO%20MINISTERIO%20DE%20MEDIO%20AMBIENTE\CUESTIONARIO%20ESTADO%20DE%20COMPRAS\tabulacion%20custiinari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ara%20salvar\LABORAL\PROYECTO%20MINISTERIO%20DE%20MEDIO%20AMBIENTE\CUESTIONARIO%20ESTADO%20DE%20COMPRAS\tabulacion%20custiinari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ara%20salvar\LABORAL\PROYECTO%20MINISTERIO%20DE%20MEDIO%20AMBIENTE\CUESTIONARIO%20ESTADO%20DE%20COMPRAS\tabulacion%20custiinari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ara%20salvar\LABORAL\PROYECTO%20MINISTERIO%20DE%20MEDIO%20AMBIENTE\CUESTIONARIO%20ESTADO%20DE%20COMPRAS\tabulacion%20custiinari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ara%20salvar\LABORAL\PROYECTO%20MINISTERIO%20DE%20MEDIO%20AMBIENTE\CUESTIONARIO%20ESTADO%20DE%20COMPRAS\tabulacion%20custiinario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ara%20salvar\LABORAL\PROYECTO%20MINISTERIO%20DE%20MEDIO%20AMBIENTE\CUESTIONARIO%20ESTADO%20DE%20COMPRAS\tabulacion%20custiinario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ara%20salvar\LABORAL\PROYECTO%20MINISTERIO%20DE%20MEDIO%20AMBIENTE\CUESTIONARIO%20ESTADO%20DE%20COMPRAS\tabulacion%20custiinari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331809623492164"/>
          <c:y val="6.7808325956614318E-2"/>
          <c:w val="0.64728882463352333"/>
          <c:h val="0.87506120115826469"/>
        </c:manualLayout>
      </c:layout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Hoja1!$A$12:$A$14</c:f>
              <c:strCache>
                <c:ptCount val="3"/>
                <c:pt idx="0">
                  <c:v>Pregrado</c:v>
                </c:pt>
                <c:pt idx="1">
                  <c:v>Posgrado</c:v>
                </c:pt>
                <c:pt idx="2">
                  <c:v>Maestria</c:v>
                </c:pt>
              </c:strCache>
            </c:strRef>
          </c:cat>
          <c:val>
            <c:numRef>
              <c:f>Hoja1!$U$12:$U$14</c:f>
              <c:numCache>
                <c:formatCode>General</c:formatCode>
                <c:ptCount val="3"/>
                <c:pt idx="0">
                  <c:v>0.27777777777777868</c:v>
                </c:pt>
                <c:pt idx="1">
                  <c:v>0.5</c:v>
                </c:pt>
                <c:pt idx="2">
                  <c:v>0.22222222222222249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2.4387275682818982E-2"/>
          <c:y val="0.86039991972218299"/>
          <c:w val="0.93227956412569168"/>
          <c:h val="0.13959990375793699"/>
        </c:manualLayout>
      </c:layout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Hoja1!$A$35:$A$41</c:f>
              <c:strCache>
                <c:ptCount val="7"/>
                <c:pt idx="0">
                  <c:v>Las compras dependen de sus informes técnicos personales.</c:v>
                </c:pt>
                <c:pt idx="1">
                  <c:v>Las compras dependen de informes en los cuales usted participa.</c:v>
                </c:pt>
                <c:pt idx="2">
                  <c:v>Usted recibe instrucciones y las ejecuta</c:v>
                </c:pt>
                <c:pt idx="3">
                  <c:v>Usted supervisa el proceso de compra en alguna de sus fases</c:v>
                </c:pt>
                <c:pt idx="4">
                  <c:v>Usted aprueba el proceso de compra.</c:v>
                </c:pt>
                <c:pt idx="5">
                  <c:v>Usted tiene participación activa en la definición de políticas de compras de su organización</c:v>
                </c:pt>
                <c:pt idx="6">
                  <c:v>Usted tiene grado de injerencia en la definición de políticas de compras </c:v>
                </c:pt>
              </c:strCache>
            </c:strRef>
          </c:cat>
          <c:val>
            <c:numRef>
              <c:f>Hoja1!$U$35:$U$41</c:f>
              <c:numCache>
                <c:formatCode>General</c:formatCode>
                <c:ptCount val="7"/>
                <c:pt idx="0">
                  <c:v>0</c:v>
                </c:pt>
                <c:pt idx="1">
                  <c:v>5.5555555555555455E-2</c:v>
                </c:pt>
                <c:pt idx="2">
                  <c:v>0.44444444444444442</c:v>
                </c:pt>
                <c:pt idx="3">
                  <c:v>0.16666666666666666</c:v>
                </c:pt>
                <c:pt idx="4">
                  <c:v>5.5555555555555455E-2</c:v>
                </c:pt>
                <c:pt idx="5">
                  <c:v>0.1111111111111111</c:v>
                </c:pt>
                <c:pt idx="6">
                  <c:v>0.16666666666666666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8900402499939453"/>
          <c:y val="1.4515588253175421E-2"/>
          <c:w val="0.39203879822028587"/>
          <c:h val="0.95886212901408852"/>
        </c:manualLayout>
      </c:layout>
      <c:txPr>
        <a:bodyPr/>
        <a:lstStyle/>
        <a:p>
          <a:pPr rtl="0">
            <a:defRPr sz="900"/>
          </a:pPr>
          <a:endParaRPr lang="en-US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6430519737117724"/>
          <c:y val="3.5300370665885615E-2"/>
          <c:w val="0.65139300960804503"/>
          <c:h val="0.72630776715045131"/>
        </c:manualLayout>
      </c:layout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Hoja1!$A$61:$A$64</c:f>
              <c:strCache>
                <c:ptCount val="4"/>
                <c:pt idx="0">
                  <c:v>Amplia</c:v>
                </c:pt>
                <c:pt idx="1">
                  <c:v>Suficiente </c:v>
                </c:pt>
                <c:pt idx="2">
                  <c:v>Escasa</c:v>
                </c:pt>
                <c:pt idx="3">
                  <c:v>Nula</c:v>
                </c:pt>
              </c:strCache>
            </c:strRef>
          </c:cat>
          <c:val>
            <c:numRef>
              <c:f>Hoja1!$U$61:$U$64</c:f>
              <c:numCache>
                <c:formatCode>General</c:formatCode>
                <c:ptCount val="4"/>
                <c:pt idx="0">
                  <c:v>5.5555555555555455E-2</c:v>
                </c:pt>
                <c:pt idx="1">
                  <c:v>0.33333333333333331</c:v>
                </c:pt>
                <c:pt idx="2">
                  <c:v>0.55555555555555569</c:v>
                </c:pt>
                <c:pt idx="3">
                  <c:v>5.5555555555555455E-2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11950683051839296"/>
          <c:y val="0.88126150966390926"/>
          <c:w val="0.76023258376911751"/>
          <c:h val="9.9760800988442894E-2"/>
        </c:manualLayout>
      </c:layout>
      <c:txPr>
        <a:bodyPr/>
        <a:lstStyle/>
        <a:p>
          <a:pPr rtl="0">
            <a:defRPr sz="900"/>
          </a:pPr>
          <a:endParaRPr lang="en-US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621696896126793"/>
          <c:y val="3.0870728168250729E-2"/>
          <c:w val="0.68295044935988514"/>
          <c:h val="0.76568260092313145"/>
        </c:manualLayout>
      </c:layout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Hoja1!$A$82:$A$85</c:f>
              <c:strCache>
                <c:ptCount val="4"/>
                <c:pt idx="0">
                  <c:v>Amplia</c:v>
                </c:pt>
                <c:pt idx="1">
                  <c:v>Suficiente </c:v>
                </c:pt>
                <c:pt idx="2">
                  <c:v>Escasa</c:v>
                </c:pt>
                <c:pt idx="3">
                  <c:v>Nula</c:v>
                </c:pt>
              </c:strCache>
            </c:strRef>
          </c:cat>
          <c:val>
            <c:numRef>
              <c:f>Hoja1!$U$82:$U$85</c:f>
              <c:numCache>
                <c:formatCode>General</c:formatCode>
                <c:ptCount val="4"/>
                <c:pt idx="0">
                  <c:v>5.5555555555555455E-2</c:v>
                </c:pt>
                <c:pt idx="1">
                  <c:v>0.16666666666666666</c:v>
                </c:pt>
                <c:pt idx="2">
                  <c:v>0.66666666666666663</c:v>
                </c:pt>
                <c:pt idx="3">
                  <c:v>0.1111111111111111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1054853698571725"/>
          <c:y val="0.8895755409892725"/>
          <c:w val="0.8041212811870927"/>
          <c:h val="9.1447143733000835E-2"/>
        </c:manualLayout>
      </c:layout>
      <c:txPr>
        <a:bodyPr/>
        <a:lstStyle/>
        <a:p>
          <a:pPr rtl="0">
            <a:defRPr sz="900"/>
          </a:pPr>
          <a:endParaRPr lang="en-US"/>
        </a:p>
      </c:txPr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6099336915781292E-2"/>
          <c:y val="3.0530461893122987E-2"/>
          <c:w val="0.73076016726851234"/>
          <c:h val="0.7980489147039217"/>
        </c:manualLayout>
      </c:layout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Hoja1!$A$89:$A$92</c:f>
              <c:strCache>
                <c:ptCount val="4"/>
                <c:pt idx="0">
                  <c:v>Amplia</c:v>
                </c:pt>
                <c:pt idx="1">
                  <c:v>Suficiente </c:v>
                </c:pt>
                <c:pt idx="2">
                  <c:v>Escasa</c:v>
                </c:pt>
                <c:pt idx="3">
                  <c:v>Nula</c:v>
                </c:pt>
              </c:strCache>
            </c:strRef>
          </c:cat>
          <c:val>
            <c:numRef>
              <c:f>Hoja1!$U$89:$U$92</c:f>
              <c:numCache>
                <c:formatCode>General</c:formatCode>
                <c:ptCount val="4"/>
                <c:pt idx="0">
                  <c:v>0.1111111111111111</c:v>
                </c:pt>
                <c:pt idx="1">
                  <c:v>0.16666666666666666</c:v>
                </c:pt>
                <c:pt idx="2">
                  <c:v>0.6111111111111116</c:v>
                </c:pt>
                <c:pt idx="3">
                  <c:v>0.1111111111111111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10035105748484088"/>
          <c:y val="0.87324498666815076"/>
          <c:w val="0.73787049976903163"/>
          <c:h val="0.10777795522719696"/>
        </c:manualLayout>
      </c:layout>
      <c:txPr>
        <a:bodyPr/>
        <a:lstStyle/>
        <a:p>
          <a:pPr rtl="0">
            <a:defRPr sz="900"/>
          </a:pPr>
          <a:endParaRPr lang="en-US"/>
        </a:p>
      </c:txPr>
    </c:legend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7269836462749847E-2"/>
          <c:y val="8.8902575296900044E-2"/>
          <c:w val="0.51292558700432711"/>
          <c:h val="0.74424496937882934"/>
        </c:manualLayout>
      </c:layout>
      <c:pieChart>
        <c:varyColors val="1"/>
        <c:ser>
          <c:idx val="0"/>
          <c:order val="0"/>
          <c:dLbls>
            <c:dLbl>
              <c:idx val="3"/>
              <c:layout>
                <c:manualLayout>
                  <c:x val="5.6118009287300617E-2"/>
                  <c:y val="9.8948052285543528E-2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Hoja1!$A$118:$A$122</c:f>
              <c:strCache>
                <c:ptCount val="5"/>
                <c:pt idx="0">
                  <c:v>No se considera</c:v>
                </c:pt>
                <c:pt idx="1">
                  <c:v>Se considera</c:v>
                </c:pt>
                <c:pt idx="2">
                  <c:v>Se considera y es aplicado algunas veces</c:v>
                </c:pt>
                <c:pt idx="3">
                  <c:v>Se considera y es aplicado habitualmente</c:v>
                </c:pt>
                <c:pt idx="4">
                  <c:v>Se considera y es aplicado habitualmente y se toman medidas para mejorar el grado de cumplimiento</c:v>
                </c:pt>
              </c:strCache>
            </c:strRef>
          </c:cat>
          <c:val>
            <c:numRef>
              <c:f>Hoja1!$U$118:$U$122</c:f>
              <c:numCache>
                <c:formatCode>General</c:formatCode>
                <c:ptCount val="5"/>
                <c:pt idx="0">
                  <c:v>0.17647058823529421</c:v>
                </c:pt>
                <c:pt idx="1">
                  <c:v>0.2352941176470589</c:v>
                </c:pt>
                <c:pt idx="2">
                  <c:v>0.41176470588235403</c:v>
                </c:pt>
                <c:pt idx="3">
                  <c:v>5.8823529411764705E-2</c:v>
                </c:pt>
                <c:pt idx="4">
                  <c:v>0.11764705882352942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2212030984460731"/>
          <c:y val="3.8956306932221669E-3"/>
          <c:w val="0.35128533648672905"/>
          <c:h val="0.99610417600503498"/>
        </c:manualLayout>
      </c:layout>
      <c:txPr>
        <a:bodyPr/>
        <a:lstStyle/>
        <a:p>
          <a:pPr rtl="0">
            <a:defRPr sz="900"/>
          </a:pPr>
          <a:endParaRPr lang="en-US"/>
        </a:p>
      </c:txPr>
    </c:legend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856781176689199"/>
          <c:y val="8.8902778905214225E-2"/>
          <c:w val="0.48730379290824033"/>
          <c:h val="0.81217298818039907"/>
        </c:manualLayout>
      </c:layout>
      <c:pieChart>
        <c:varyColors val="1"/>
        <c:ser>
          <c:idx val="0"/>
          <c:order val="0"/>
          <c:dLbls>
            <c:dLbl>
              <c:idx val="3"/>
              <c:layout>
                <c:manualLayout>
                  <c:x val="0.12101479571690719"/>
                  <c:y val="-0.16848932543225953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Hoja1!$A$187:$A$188</c:f>
              <c:strCache>
                <c:ptCount val="2"/>
                <c:pt idx="0">
                  <c:v>Integrados</c:v>
                </c:pt>
                <c:pt idx="1">
                  <c:v>No integrados</c:v>
                </c:pt>
              </c:strCache>
            </c:strRef>
          </c:cat>
          <c:val>
            <c:numRef>
              <c:f>Hoja1!$U$187:$U$188</c:f>
              <c:numCache>
                <c:formatCode>General</c:formatCode>
                <c:ptCount val="2"/>
                <c:pt idx="0">
                  <c:v>7.1428571428571425E-2</c:v>
                </c:pt>
                <c:pt idx="1">
                  <c:v>0.9285714285714286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3659010548209771"/>
          <c:y val="0.14184655094908716"/>
          <c:w val="0.27749554835057383"/>
          <c:h val="0.60366967015720974"/>
        </c:manualLayout>
      </c:layout>
      <c:txPr>
        <a:bodyPr/>
        <a:lstStyle/>
        <a:p>
          <a:pPr rtl="0">
            <a:defRPr sz="1000"/>
          </a:pPr>
          <a:endParaRPr lang="en-US"/>
        </a:p>
      </c:txPr>
    </c:legend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5234645669291338E-2"/>
          <c:y val="0.10985520068418422"/>
          <c:w val="0.49490384067286997"/>
          <c:h val="0.80122459511667155"/>
        </c:manualLayout>
      </c:layout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-2.198609950292529E-2"/>
                  <c:y val="-0.13907753103895718"/>
                </c:manualLayout>
              </c:layout>
              <c:showPercent val="1"/>
            </c:dLbl>
            <c:dLbl>
              <c:idx val="3"/>
              <c:layout>
                <c:manualLayout>
                  <c:x val="0.12101467763456952"/>
                  <c:y val="1.1286089238845245E-2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Hoja1!$A$219:$A$222</c:f>
              <c:strCache>
                <c:ptCount val="4"/>
                <c:pt idx="0">
                  <c:v>No realiza análisis de impacto ex –ante</c:v>
                </c:pt>
                <c:pt idx="1">
                  <c:v>Realiza análisis solamente de impacto ambiental</c:v>
                </c:pt>
                <c:pt idx="2">
                  <c:v>Realiza análisis solamente de impacto social</c:v>
                </c:pt>
                <c:pt idx="3">
                  <c:v>Realiza un análisis integral</c:v>
                </c:pt>
              </c:strCache>
            </c:strRef>
          </c:cat>
          <c:val>
            <c:numRef>
              <c:f>Hoja1!$U$219:$U$222</c:f>
              <c:numCache>
                <c:formatCode>General</c:formatCode>
                <c:ptCount val="4"/>
                <c:pt idx="0">
                  <c:v>0.43750000000000078</c:v>
                </c:pt>
                <c:pt idx="1">
                  <c:v>6.25E-2</c:v>
                </c:pt>
                <c:pt idx="2">
                  <c:v>0.125</c:v>
                </c:pt>
                <c:pt idx="3">
                  <c:v>0.37500000000000078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9633846654123956"/>
          <c:y val="5.6048582162523786E-2"/>
          <c:w val="0.32698348547139588"/>
          <c:h val="0.85639304890810264"/>
        </c:manualLayout>
      </c:layout>
      <c:txPr>
        <a:bodyPr/>
        <a:lstStyle/>
        <a:p>
          <a:pPr rtl="0">
            <a:defRPr sz="800"/>
          </a:pPr>
          <a:endParaRPr lang="en-US"/>
        </a:p>
      </c:txPr>
    </c:legend>
    <c:plotVisOnly val="1"/>
    <c:dispBlanksAs val="zero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4.1921814304522326E-2"/>
          <c:y val="0.1259271019059017"/>
          <c:w val="0.50342056005390556"/>
          <c:h val="0.75457252675580599"/>
        </c:manualLayout>
      </c:layout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6.50537835312959E-2"/>
                  <c:y val="-0.15725455886641673"/>
                </c:manualLayout>
              </c:layout>
              <c:showPercent val="1"/>
            </c:dLbl>
            <c:dLbl>
              <c:idx val="3"/>
              <c:layout>
                <c:manualLayout>
                  <c:x val="0.12101463588237912"/>
                  <c:y val="0.14814814814814856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Hoja1!$A$228:$A$231</c:f>
              <c:strCache>
                <c:ptCount val="4"/>
                <c:pt idx="0">
                  <c:v>No realiza análisis de impacto ex –post</c:v>
                </c:pt>
                <c:pt idx="1">
                  <c:v>Realiza análisis solamente de impacto ambiental</c:v>
                </c:pt>
                <c:pt idx="2">
                  <c:v>Realiza análisis solamente de impacto social</c:v>
                </c:pt>
                <c:pt idx="3">
                  <c:v>Realiza un análisis integral</c:v>
                </c:pt>
              </c:strCache>
            </c:strRef>
          </c:cat>
          <c:val>
            <c:numRef>
              <c:f>Hoja1!$U$228:$U$231</c:f>
              <c:numCache>
                <c:formatCode>General</c:formatCode>
                <c:ptCount val="4"/>
                <c:pt idx="0">
                  <c:v>0.52941176470588236</c:v>
                </c:pt>
                <c:pt idx="1">
                  <c:v>5.8823529411764705E-2</c:v>
                </c:pt>
                <c:pt idx="2">
                  <c:v>0.2352941176470589</c:v>
                </c:pt>
                <c:pt idx="3">
                  <c:v>0.17647058823529421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8729907914053114"/>
          <c:y val="3.8619388262741673E-2"/>
          <c:w val="0.40072979815576182"/>
          <c:h val="0.96096821230679741"/>
        </c:manualLayout>
      </c:layout>
      <c:txPr>
        <a:bodyPr/>
        <a:lstStyle/>
        <a:p>
          <a:pPr rtl="0">
            <a:defRPr sz="800"/>
          </a:pPr>
          <a:endParaRPr lang="en-US"/>
        </a:p>
      </c:txPr>
    </c:legend>
    <c:plotVisOnly val="1"/>
    <c:dispBlanksAs val="zero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603C3E8-B704-4008-8BAF-AFB20218C5FE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A70BCD8-1AF0-4CF5-8C44-1D14E89E4F7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18252E-95C7-4FF8-948E-E746BAF2AF21}" type="slidenum">
              <a:rPr lang="es-ES" smtClean="0"/>
              <a:pPr>
                <a:defRPr/>
              </a:pPr>
              <a:t>1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B970146-3EB9-412D-9FFA-B6B0002F518A}" type="slidenum">
              <a:rPr lang="en-US" sz="1200" b="0">
                <a:cs typeface="+mn-cs"/>
              </a:rPr>
              <a:pPr algn="r">
                <a:defRPr/>
              </a:pPr>
              <a:t>6</a:t>
            </a:fld>
            <a:endParaRPr lang="en-US" sz="1200" b="0">
              <a:cs typeface="+mn-cs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2000" cy="3429000"/>
          </a:xfrm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noFill/>
          <a:ln/>
        </p:spPr>
        <p:txBody>
          <a:bodyPr lIns="92100" tIns="46049" rIns="92100" bIns="46049"/>
          <a:lstStyle/>
          <a:p>
            <a:endParaRPr lang="es-CO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36867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AD33E3-AB32-4A0C-8BC1-EA3576DC97C0}" type="slidenum">
              <a:rPr lang="es-CO" sz="1200" b="0">
                <a:latin typeface="Calibri" pitchFamily="34" charset="0"/>
              </a:rPr>
              <a:pPr algn="r"/>
              <a:t>12</a:t>
            </a:fld>
            <a:endParaRPr lang="es-CO" sz="12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0BCD8-1AF0-4CF5-8C44-1D14E89E4F75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DE2852-59D3-48F2-B338-E62AA0781526}" type="slidenum">
              <a:rPr lang="es-CO" smtClean="0"/>
              <a:pPr>
                <a:defRPr/>
              </a:pPr>
              <a:t>23</a:t>
            </a:fld>
            <a:endParaRPr lang="es-C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CC2561-DC73-4800-921C-25FF0A76C125}" type="slidenum">
              <a:rPr lang="es-CO" smtClean="0"/>
              <a:pPr>
                <a:defRPr/>
              </a:pPr>
              <a:t>24</a:t>
            </a:fld>
            <a:endParaRPr lang="es-C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CC2561-DC73-4800-921C-25FF0A76C125}" type="slidenum">
              <a:rPr lang="es-CO" smtClean="0"/>
              <a:pPr>
                <a:defRPr/>
              </a:pPr>
              <a:t>25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72BA6-D39F-4E19-9A70-BB7DF9B91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FC027-8956-4AA0-ABF5-F2B4A2FF6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050"/>
            <a:ext cx="2057400" cy="5218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050"/>
            <a:ext cx="6019800" cy="5218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41C14-EEAA-464F-9CF5-84A17869E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509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94F59-F041-4CF1-9E17-40C545A88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125DB-BE4F-4DDF-BF95-E27E0AFB7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A5849-B9AA-4510-B2FD-4829D9FB3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A9FD1-EB5A-46AF-AC43-4FB2CE16A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89C3A-68BA-4366-95C9-09CAB7F17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9C306-3172-46AB-8BEC-44C9210DC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55859-91CC-4616-84CE-0E6F6DD31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BAEDD-F322-46FC-88DD-822D58B15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9471A-85E9-4200-ABBA-D7A94CE40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8050"/>
            <a:ext cx="82296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Hhttp://www.e3asesorias.com/aga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-3783013" y="981075"/>
            <a:ext cx="82327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DD4C199A-EC91-46B0-BAEF-443EB7773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068763" y="0"/>
            <a:ext cx="5075237" cy="692150"/>
          </a:xfrm>
          <a:prstGeom prst="rect">
            <a:avLst/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000">
              <a:latin typeface="Tahoma" pitchFamily="34" charset="0"/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629400"/>
            <a:ext cx="5619750" cy="255588"/>
          </a:xfrm>
          <a:prstGeom prst="rect">
            <a:avLst/>
          </a:prstGeom>
          <a:solidFill>
            <a:srgbClr val="669900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>
              <a:latin typeface="Tahoma" pitchFamily="34" charset="0"/>
              <a:cs typeface="+mn-cs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5619750" y="6629400"/>
            <a:ext cx="3524250" cy="255588"/>
          </a:xfrm>
          <a:prstGeom prst="rect">
            <a:avLst/>
          </a:prstGeom>
          <a:solidFill>
            <a:srgbClr val="99CC00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>
              <a:latin typeface="Tahom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tratos.gov.co/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3asesorias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3.bp.blogspot.com/_QT90yR-8s4U/TBkdT15sttI/AAAAAAAAAAs/CjbqRi9XhXM/s1600/icono_compras.gif&amp;imgrefurl=http://shoppingparaprincipiantes.blogspot.com/2010_06_01_archive.html&amp;h=580&amp;w=788&amp;sz=90&amp;tbnid=98MRars8wWed8M:&amp;tbnh=105&amp;tbnw=143&amp;prev=/images?q=imagen+compras&amp;zoom=1&amp;q=imagen+compras&amp;usg=__gp-GSzSRrexCCXEet8MfohB1GOw=&amp;sa=X&amp;ei=z5gJTdvKHsKblgf43_3GAQ&amp;ved=0CCAQ9QEwAA" TargetMode="External"/><Relationship Id="rId2" Type="http://schemas.openxmlformats.org/officeDocument/2006/relationships/hyperlink" Target="http://www.google.com/imgres?imgurl=http://www.comoahorrar.es/wp-content/uploads/2010/08/adicto-a-las-compras.jpg&amp;imgrefurl=http://www.comoahorrar.es/adicto-a-las-compras-que-hacer/&amp;h=337&amp;w=400&amp;sz=21&amp;tbnid=X1CjsRYZfCuX0M:&amp;tbnh=104&amp;tbnw=124&amp;prev=/images?q=imagen+compras&amp;zoom=1&amp;q=imagen+compras&amp;usg=__wjKNgY93n6f1iFcrps3AH0JM2s4=&amp;sa=X&amp;ei=z5gJTdvKHsKblgf43_3GAQ&amp;ved=0CCQQ9QEwAw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com/imgres?imgurl=http://gonzo22.files.wordpress.com/2008/11/gente_normal.jpg&amp;imgrefurl=http://gonzo22.wordpress.com/2008/11/29/gente-normal/&amp;h=350&amp;w=530&amp;sz=98&amp;tbnid=2PBru4OU5kHXnM:&amp;tbnh=87&amp;tbnw=132&amp;prev=/images?q=IMAGENES+GENTE&amp;zoom=1&amp;q=IMAGENES+GENTE&amp;usg=__N042aXU4vhMRwcAH22W5-9sGzzk=&amp;sa=X&amp;ei=UUiZTMrSJIL_8AbphdHlAQ&amp;ved=0CBoQ9QEwAA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25209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4" descr="E:\Fotos fauna flora\toucan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57788"/>
            <a:ext cx="23098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E:\Fotos fauna flora\Flor y mariposa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5157788"/>
            <a:ext cx="1944687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8538" y="5157788"/>
            <a:ext cx="216058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1" descr="C:\Documents and Settings\cacacho\My Documents\My Pictures\flora y fauna\unha de ga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70750" y="5157788"/>
            <a:ext cx="18732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2" descr="P104017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6100" y="5157788"/>
            <a:ext cx="10302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itle 1"/>
          <p:cNvSpPr>
            <a:spLocks noGrp="1"/>
          </p:cNvSpPr>
          <p:nvPr>
            <p:ph type="ctrTitle"/>
          </p:nvPr>
        </p:nvSpPr>
        <p:spPr>
          <a:xfrm>
            <a:off x="900113" y="1125538"/>
            <a:ext cx="7488237" cy="2663825"/>
          </a:xfrm>
        </p:spPr>
        <p:txBody>
          <a:bodyPr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/>
            </a:r>
            <a:br>
              <a:rPr lang="es-ES" sz="3200" b="1" dirty="0" smtClean="0">
                <a:solidFill>
                  <a:schemeClr val="tx1"/>
                </a:solidFill>
              </a:rPr>
            </a:br>
            <a:r>
              <a:rPr lang="es-ES" sz="2800" b="1" dirty="0" smtClean="0">
                <a:solidFill>
                  <a:srgbClr val="09791C"/>
                </a:solidFill>
              </a:rPr>
              <a:t>VII Conferencia Anual Sobre Compras Gubernamentales de las Américas: </a:t>
            </a:r>
            <a:r>
              <a:rPr lang="es-ES" sz="2800" b="1" dirty="0" smtClean="0">
                <a:solidFill>
                  <a:schemeClr val="tx1"/>
                </a:solidFill>
              </a:rPr>
              <a:t/>
            </a:r>
            <a:br>
              <a:rPr lang="es-ES" sz="2800" b="1" dirty="0" smtClean="0">
                <a:solidFill>
                  <a:schemeClr val="tx1"/>
                </a:solidFill>
              </a:rPr>
            </a:br>
            <a:r>
              <a:rPr lang="es-ES" sz="2800" b="1" dirty="0" smtClean="0">
                <a:solidFill>
                  <a:schemeClr val="tx1"/>
                </a:solidFill>
              </a:rPr>
              <a:t/>
            </a:r>
            <a:br>
              <a:rPr lang="es-ES" sz="2800" b="1" dirty="0" smtClean="0">
                <a:solidFill>
                  <a:schemeClr val="tx1"/>
                </a:solidFill>
              </a:rPr>
            </a:br>
            <a:r>
              <a:rPr lang="es-ES" sz="2800" b="1" dirty="0" smtClean="0">
                <a:solidFill>
                  <a:srgbClr val="09791C"/>
                </a:solidFill>
              </a:rPr>
              <a:t>el caso del </a:t>
            </a:r>
            <a:r>
              <a:rPr lang="es-CO" sz="2800" b="1" dirty="0" smtClean="0">
                <a:solidFill>
                  <a:srgbClr val="09791C"/>
                </a:solidFill>
              </a:rPr>
              <a:t>fortalecimiento de las capacidades para las compras públicas sostenibles en Colombia</a:t>
            </a:r>
            <a:r>
              <a:rPr lang="es-ES" sz="2800" b="1" dirty="0" smtClean="0">
                <a:solidFill>
                  <a:srgbClr val="09791C"/>
                </a:solidFill>
              </a:rPr>
              <a:t> </a:t>
            </a:r>
            <a:r>
              <a:rPr lang="es-ES_tradnl" sz="3200" b="1" dirty="0" smtClean="0">
                <a:solidFill>
                  <a:srgbClr val="009900"/>
                </a:solidFill>
              </a:rPr>
              <a:t/>
            </a:r>
            <a:br>
              <a:rPr lang="es-ES_tradnl" sz="3200" b="1" dirty="0" smtClean="0">
                <a:solidFill>
                  <a:srgbClr val="009900"/>
                </a:solidFill>
              </a:rPr>
            </a:br>
            <a:r>
              <a:rPr lang="es-ES_tradnl" sz="1800" b="1" dirty="0" smtClean="0">
                <a:solidFill>
                  <a:schemeClr val="tx1"/>
                </a:solidFill>
              </a:rPr>
              <a:t/>
            </a:r>
            <a:br>
              <a:rPr lang="es-ES_tradnl" sz="1800" b="1" dirty="0" smtClean="0">
                <a:solidFill>
                  <a:schemeClr val="tx1"/>
                </a:solidFill>
              </a:rPr>
            </a:br>
            <a:endParaRPr lang="es-CO" sz="1800" b="1" dirty="0" smtClean="0">
              <a:solidFill>
                <a:schemeClr val="tx1"/>
              </a:solidFill>
            </a:endParaRPr>
          </a:p>
        </p:txBody>
      </p:sp>
      <p:sp>
        <p:nvSpPr>
          <p:cNvPr id="16392" name="Subtitle 2"/>
          <p:cNvSpPr>
            <a:spLocks noGrp="1"/>
          </p:cNvSpPr>
          <p:nvPr>
            <p:ph type="subTitle" idx="1"/>
          </p:nvPr>
        </p:nvSpPr>
        <p:spPr>
          <a:xfrm>
            <a:off x="1619250" y="3429000"/>
            <a:ext cx="6400800" cy="1071563"/>
          </a:xfrm>
        </p:spPr>
        <p:txBody>
          <a:bodyPr/>
          <a:lstStyle/>
          <a:p>
            <a:endParaRPr lang="es-CO" sz="2800" b="1" dirty="0" smtClean="0">
              <a:solidFill>
                <a:srgbClr val="09791C"/>
              </a:solidFill>
              <a:latin typeface="+mj-lt"/>
              <a:ea typeface="+mj-ea"/>
              <a:cs typeface="+mj-cs"/>
            </a:endParaRPr>
          </a:p>
          <a:p>
            <a:endParaRPr lang="es-CO" sz="2000" dirty="0" smtClean="0"/>
          </a:p>
          <a:p>
            <a:endParaRPr lang="es-CO" sz="2000" dirty="0" smtClean="0"/>
          </a:p>
          <a:p>
            <a:r>
              <a:rPr lang="es-CO" sz="2000" dirty="0" smtClean="0"/>
              <a:t>Octubre, 19 de </a:t>
            </a:r>
            <a:r>
              <a:rPr lang="es-CO" sz="2000" dirty="0" smtClean="0"/>
              <a:t>2011 – Darwin Caraballo</a:t>
            </a:r>
            <a:endParaRPr lang="es-CO" sz="2000" dirty="0" smtClean="0"/>
          </a:p>
        </p:txBody>
      </p:sp>
      <p:sp>
        <p:nvSpPr>
          <p:cNvPr id="16393" name="Rectangle 13"/>
          <p:cNvSpPr>
            <a:spLocks noChangeArrowheads="1"/>
          </p:cNvSpPr>
          <p:nvPr/>
        </p:nvSpPr>
        <p:spPr bwMode="auto">
          <a:xfrm>
            <a:off x="3786188" y="0"/>
            <a:ext cx="5357812" cy="92868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s-ES" sz="2000">
              <a:latin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4"/>
          <p:cNvSpPr txBox="1">
            <a:spLocks noChangeArrowheads="1"/>
          </p:cNvSpPr>
          <p:nvPr/>
        </p:nvSpPr>
        <p:spPr bwMode="auto">
          <a:xfrm>
            <a:off x="4284663" y="0"/>
            <a:ext cx="4679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2000" dirty="0" smtClean="0"/>
              <a:t>El estudio de caso: ¿quiénes son los </a:t>
            </a:r>
            <a:r>
              <a:rPr lang="es-CO" sz="2000" dirty="0" err="1" smtClean="0"/>
              <a:t>los</a:t>
            </a:r>
            <a:r>
              <a:rPr lang="es-CO" sz="2000" dirty="0" smtClean="0"/>
              <a:t> responsables operativos?</a:t>
            </a:r>
            <a:endParaRPr lang="es-ES" sz="2000" dirty="0"/>
          </a:p>
        </p:txBody>
      </p:sp>
      <p:graphicFrame>
        <p:nvGraphicFramePr>
          <p:cNvPr id="9" name="2 Gráfico"/>
          <p:cNvGraphicFramePr>
            <a:graphicFrameLocks/>
          </p:cNvGraphicFramePr>
          <p:nvPr/>
        </p:nvGraphicFramePr>
        <p:xfrm>
          <a:off x="689832" y="2429437"/>
          <a:ext cx="273630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3 Gráfico"/>
          <p:cNvGraphicFramePr>
            <a:graphicFrameLocks/>
          </p:cNvGraphicFramePr>
          <p:nvPr/>
        </p:nvGraphicFramePr>
        <p:xfrm>
          <a:off x="3858245" y="2136849"/>
          <a:ext cx="4874038" cy="3322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684213" y="1268413"/>
            <a:ext cx="324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i="1"/>
              <a:t>Perfil del encuestado</a:t>
            </a:r>
            <a:endParaRPr lang="es-ES" i="1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4"/>
          <p:cNvSpPr txBox="1">
            <a:spLocks noChangeArrowheads="1"/>
          </p:cNvSpPr>
          <p:nvPr/>
        </p:nvSpPr>
        <p:spPr bwMode="auto">
          <a:xfrm>
            <a:off x="4211638" y="0"/>
            <a:ext cx="46815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2000"/>
              <a:t>Entendiendo el grado de conocimiento sobre el tema</a:t>
            </a:r>
            <a:endParaRPr lang="es-ES" sz="2000"/>
          </a:p>
        </p:txBody>
      </p:sp>
      <p:graphicFrame>
        <p:nvGraphicFramePr>
          <p:cNvPr id="11" name="6 Gráfico"/>
          <p:cNvGraphicFramePr>
            <a:graphicFrameLocks/>
          </p:cNvGraphicFramePr>
          <p:nvPr/>
        </p:nvGraphicFramePr>
        <p:xfrm>
          <a:off x="692275" y="1565300"/>
          <a:ext cx="2649551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Gráfico"/>
          <p:cNvGraphicFramePr>
            <a:graphicFrameLocks/>
          </p:cNvGraphicFramePr>
          <p:nvPr/>
        </p:nvGraphicFramePr>
        <p:xfrm>
          <a:off x="3497669" y="1566317"/>
          <a:ext cx="2664123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12 Gráfico"/>
          <p:cNvGraphicFramePr>
            <a:graphicFrameLocks/>
          </p:cNvGraphicFramePr>
          <p:nvPr/>
        </p:nvGraphicFramePr>
        <p:xfrm>
          <a:off x="6305312" y="1636737"/>
          <a:ext cx="2516433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821" name="Rectangle 8"/>
          <p:cNvSpPr>
            <a:spLocks noChangeArrowheads="1"/>
          </p:cNvSpPr>
          <p:nvPr/>
        </p:nvSpPr>
        <p:spPr bwMode="auto">
          <a:xfrm>
            <a:off x="323850" y="549275"/>
            <a:ext cx="85693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/>
              <a:t>Conocimientos  en :</a:t>
            </a:r>
          </a:p>
          <a:p>
            <a:endParaRPr lang="es-CO" b="0" i="1"/>
          </a:p>
          <a:p>
            <a:r>
              <a:rPr lang="es-CO" sz="1400"/>
              <a:t>compras publicas sostenibles                     Certificaciones ambientales                Gestión ambiental</a:t>
            </a:r>
            <a:endParaRPr lang="es-ES" sz="1400"/>
          </a:p>
        </p:txBody>
      </p:sp>
      <p:sp>
        <p:nvSpPr>
          <p:cNvPr id="34822" name="Text Box 9"/>
          <p:cNvSpPr txBox="1">
            <a:spLocks noChangeArrowheads="1"/>
          </p:cNvSpPr>
          <p:nvPr/>
        </p:nvSpPr>
        <p:spPr bwMode="auto">
          <a:xfrm>
            <a:off x="395288" y="4724400"/>
            <a:ext cx="84248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0" dirty="0"/>
              <a:t>En la práctica, las compras públicas en el </a:t>
            </a:r>
            <a:r>
              <a:rPr lang="es-ES" b="0" dirty="0" smtClean="0"/>
              <a:t>Estado colombiano </a:t>
            </a:r>
            <a:r>
              <a:rPr lang="es-ES" b="0" dirty="0"/>
              <a:t>se ejecutan sin implementar de manera integral los criterios de sostenibilidad.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0" y="908050"/>
            <a:ext cx="6732588" cy="0"/>
          </a:xfrm>
          <a:prstGeom prst="line">
            <a:avLst/>
          </a:prstGeom>
          <a:ln w="38100">
            <a:solidFill>
              <a:srgbClr val="0B9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2" name="8 CuadroTexto"/>
          <p:cNvSpPr txBox="1">
            <a:spLocks noChangeArrowheads="1"/>
          </p:cNvSpPr>
          <p:nvPr/>
        </p:nvSpPr>
        <p:spPr bwMode="auto">
          <a:xfrm>
            <a:off x="114300" y="908050"/>
            <a:ext cx="8778875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s-CO" sz="1800" b="0" i="1">
              <a:latin typeface="Calibri" pitchFamily="34" charset="0"/>
            </a:endParaRPr>
          </a:p>
          <a:p>
            <a:pPr algn="just"/>
            <a:r>
              <a:rPr lang="es-CO" sz="1400">
                <a:latin typeface="Calibri" pitchFamily="34" charset="0"/>
              </a:rPr>
              <a:t> </a:t>
            </a:r>
          </a:p>
          <a:p>
            <a:pPr algn="just"/>
            <a:r>
              <a:rPr lang="es-CO" sz="1400">
                <a:latin typeface="Calibri" pitchFamily="34" charset="0"/>
              </a:rPr>
              <a:t>   Normativa de la entidad         Aspectos económicos y ambientales   </a:t>
            </a:r>
            <a:r>
              <a:rPr lang="es-CO" sz="1400">
                <a:solidFill>
                  <a:schemeClr val="bg1"/>
                </a:solidFill>
                <a:latin typeface="Calibri" pitchFamily="34" charset="0"/>
              </a:rPr>
              <a:t>******************************************************</a:t>
            </a:r>
            <a:r>
              <a:rPr lang="es-CO" sz="1400">
                <a:latin typeface="Calibri" pitchFamily="34" charset="0"/>
              </a:rPr>
              <a:t>simultáneamente  en  el plan de compras </a:t>
            </a:r>
          </a:p>
          <a:p>
            <a:pPr algn="just"/>
            <a:endParaRPr lang="es-CO" sz="1800" b="0" i="1">
              <a:latin typeface="Calibri" pitchFamily="34" charset="0"/>
            </a:endParaRPr>
          </a:p>
          <a:p>
            <a:pPr algn="just"/>
            <a:endParaRPr lang="es-CO" sz="1800" b="0" i="1">
              <a:latin typeface="Calibri" pitchFamily="34" charset="0"/>
            </a:endParaRPr>
          </a:p>
          <a:p>
            <a:pPr algn="just"/>
            <a:endParaRPr lang="es-CO" sz="1800" b="0" i="1">
              <a:latin typeface="Calibri" pitchFamily="34" charset="0"/>
            </a:endParaRPr>
          </a:p>
          <a:p>
            <a:pPr algn="just"/>
            <a:endParaRPr lang="es-CO" sz="1800" b="0" i="1">
              <a:latin typeface="Calibri" pitchFamily="34" charset="0"/>
            </a:endParaRPr>
          </a:p>
          <a:p>
            <a:pPr algn="just"/>
            <a:endParaRPr lang="es-CO" sz="1800" b="0" i="1">
              <a:latin typeface="Calibri" pitchFamily="34" charset="0"/>
            </a:endParaRPr>
          </a:p>
          <a:p>
            <a:pPr algn="just"/>
            <a:endParaRPr lang="es-CO" sz="1800" b="0" i="1">
              <a:latin typeface="Calibri" pitchFamily="34" charset="0"/>
            </a:endParaRPr>
          </a:p>
          <a:p>
            <a:pPr algn="just"/>
            <a:endParaRPr lang="es-CO" sz="1800" b="0">
              <a:latin typeface="Calibri" pitchFamily="34" charset="0"/>
            </a:endParaRPr>
          </a:p>
          <a:p>
            <a:pPr algn="just"/>
            <a:endParaRPr lang="es-ES" sz="1800" b="0">
              <a:latin typeface="Calibri" pitchFamily="34" charset="0"/>
            </a:endParaRPr>
          </a:p>
          <a:p>
            <a:pPr algn="just"/>
            <a:endParaRPr lang="es-ES" sz="1800" b="0">
              <a:latin typeface="Calibri" pitchFamily="34" charset="0"/>
            </a:endParaRPr>
          </a:p>
          <a:p>
            <a:pPr algn="just"/>
            <a:endParaRPr lang="es-ES" sz="1800" b="0">
              <a:latin typeface="Calibri" pitchFamily="34" charset="0"/>
            </a:endParaRPr>
          </a:p>
          <a:p>
            <a:pPr algn="just"/>
            <a:endParaRPr lang="es-ES" b="0">
              <a:latin typeface="Calibri" pitchFamily="34" charset="0"/>
            </a:endParaRPr>
          </a:p>
          <a:p>
            <a:pPr algn="just"/>
            <a:endParaRPr lang="es-ES" b="0">
              <a:latin typeface="Calibri" pitchFamily="34" charset="0"/>
            </a:endParaRPr>
          </a:p>
          <a:p>
            <a:pPr algn="just"/>
            <a:r>
              <a:rPr lang="es-ES" b="0">
                <a:latin typeface="Calibri" pitchFamily="34" charset="0"/>
              </a:rPr>
              <a:t>Desconocimiento de los tomadores de decisiones de aspectos de sostenibilidad en los procesos de compras, por falta de capacitación en esta materia. </a:t>
            </a:r>
            <a:endParaRPr lang="es-CO" b="0">
              <a:latin typeface="Calibri" pitchFamily="34" charset="0"/>
            </a:endParaRPr>
          </a:p>
          <a:p>
            <a:endParaRPr lang="es-CO" sz="1800" b="0">
              <a:latin typeface="Calibri" pitchFamily="34" charset="0"/>
            </a:endParaRPr>
          </a:p>
        </p:txBody>
      </p:sp>
      <p:graphicFrame>
        <p:nvGraphicFramePr>
          <p:cNvPr id="10" name="13 Gráfico"/>
          <p:cNvGraphicFramePr>
            <a:graphicFrameLocks/>
          </p:cNvGraphicFramePr>
          <p:nvPr/>
        </p:nvGraphicFramePr>
        <p:xfrm>
          <a:off x="259774" y="2353841"/>
          <a:ext cx="4103089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23 Gráfico"/>
          <p:cNvGraphicFramePr>
            <a:graphicFrameLocks/>
          </p:cNvGraphicFramePr>
          <p:nvPr/>
        </p:nvGraphicFramePr>
        <p:xfrm>
          <a:off x="5082352" y="2208362"/>
          <a:ext cx="3371166" cy="2160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4284663" y="188913"/>
            <a:ext cx="453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4284663" y="0"/>
            <a:ext cx="48593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2000"/>
              <a:t>Existe poca integración de criterios ambientales al decidir CPS</a:t>
            </a:r>
            <a:endParaRPr lang="es-ES" sz="20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4"/>
          <p:cNvSpPr txBox="1">
            <a:spLocks noChangeArrowheads="1"/>
          </p:cNvSpPr>
          <p:nvPr/>
        </p:nvSpPr>
        <p:spPr bwMode="auto">
          <a:xfrm>
            <a:off x="4284663" y="0"/>
            <a:ext cx="4679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2000"/>
              <a:t>Sin apoyo y capacitación en CPS</a:t>
            </a:r>
            <a:endParaRPr lang="es-ES" sz="2000"/>
          </a:p>
        </p:txBody>
      </p:sp>
      <p:graphicFrame>
        <p:nvGraphicFramePr>
          <p:cNvPr id="11" name="28 Gráfico"/>
          <p:cNvGraphicFramePr>
            <a:graphicFrameLocks/>
          </p:cNvGraphicFramePr>
          <p:nvPr/>
        </p:nvGraphicFramePr>
        <p:xfrm>
          <a:off x="476375" y="1636737"/>
          <a:ext cx="361389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29 Gráfico"/>
          <p:cNvGraphicFramePr>
            <a:graphicFrameLocks/>
          </p:cNvGraphicFramePr>
          <p:nvPr/>
        </p:nvGraphicFramePr>
        <p:xfrm>
          <a:off x="5155630" y="1636737"/>
          <a:ext cx="3313930" cy="221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539750" y="4221163"/>
            <a:ext cx="8604250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/>
              <a:t>56% </a:t>
            </a:r>
            <a:r>
              <a:rPr lang="es-ES" sz="2000" b="0"/>
              <a:t>de los encuestados considera que el apoyo que recibe su organización en CPS es </a:t>
            </a:r>
            <a:r>
              <a:rPr lang="es-ES" sz="2000"/>
              <a:t>insuficiente</a:t>
            </a:r>
            <a:r>
              <a:rPr lang="es-ES" sz="2000" b="0"/>
              <a:t>, </a:t>
            </a:r>
            <a:r>
              <a:rPr lang="es-ES" sz="2000"/>
              <a:t>13% </a:t>
            </a:r>
            <a:r>
              <a:rPr lang="es-ES" sz="2000" b="0"/>
              <a:t>considera es </a:t>
            </a:r>
            <a:r>
              <a:rPr lang="es-ES" sz="2000"/>
              <a:t>nulo.</a:t>
            </a:r>
          </a:p>
          <a:p>
            <a:endParaRPr lang="es-ES" sz="2000" b="0"/>
          </a:p>
          <a:p>
            <a:r>
              <a:rPr lang="es-ES" sz="2000"/>
              <a:t>82% </a:t>
            </a:r>
            <a:r>
              <a:rPr lang="es-ES" sz="2000" b="0"/>
              <a:t>no ha recibido capacitación alguna en compras públicas sostenibles</a:t>
            </a:r>
          </a:p>
          <a:p>
            <a:endParaRPr lang="es-ES" sz="2000" b="0"/>
          </a:p>
          <a:p>
            <a:r>
              <a:rPr lang="es-ES" sz="2000" b="0"/>
              <a:t>La capacitación está limitada a los procesos de contratación estatal y a la legislación vigente en Colombia para la contratación pública</a:t>
            </a:r>
            <a:r>
              <a:rPr lang="es-ES" b="0"/>
              <a:t> </a:t>
            </a:r>
            <a:endParaRPr lang="es-CO" b="0"/>
          </a:p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37893" name="Text Box 8"/>
          <p:cNvSpPr txBox="1">
            <a:spLocks noChangeArrowheads="1"/>
          </p:cNvSpPr>
          <p:nvPr/>
        </p:nvSpPr>
        <p:spPr bwMode="auto">
          <a:xfrm>
            <a:off x="684213" y="981075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800"/>
              <a:t>Ex ante</a:t>
            </a:r>
            <a:endParaRPr lang="es-ES" sz="1800"/>
          </a:p>
        </p:txBody>
      </p:sp>
      <p:sp>
        <p:nvSpPr>
          <p:cNvPr id="37894" name="Text Box 9"/>
          <p:cNvSpPr txBox="1">
            <a:spLocks noChangeArrowheads="1"/>
          </p:cNvSpPr>
          <p:nvPr/>
        </p:nvSpPr>
        <p:spPr bwMode="auto">
          <a:xfrm>
            <a:off x="4787900" y="908050"/>
            <a:ext cx="2160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800"/>
              <a:t>Ex post</a:t>
            </a:r>
            <a:endParaRPr lang="es-ES" sz="1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4"/>
          <p:cNvSpPr txBox="1">
            <a:spLocks noChangeArrowheads="1"/>
          </p:cNvSpPr>
          <p:nvPr/>
        </p:nvSpPr>
        <p:spPr bwMode="auto">
          <a:xfrm>
            <a:off x="4427538" y="0"/>
            <a:ext cx="4537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2000" dirty="0" smtClean="0"/>
              <a:t>Diversidad en </a:t>
            </a:r>
            <a:r>
              <a:rPr lang="es-CO" sz="2000" dirty="0"/>
              <a:t>las CP entre diferentes entidades</a:t>
            </a:r>
            <a:endParaRPr lang="es-ES" sz="2000" dirty="0"/>
          </a:p>
        </p:txBody>
      </p:sp>
      <p:pic>
        <p:nvPicPr>
          <p:cNvPr id="38914" name="Gráfico 1"/>
          <p:cNvPicPr>
            <a:picLocks noChangeArrowheads="1"/>
          </p:cNvPicPr>
          <p:nvPr/>
        </p:nvPicPr>
        <p:blipFill>
          <a:blip r:embed="rId2" cstate="print"/>
          <a:srcRect b="-50"/>
          <a:stretch>
            <a:fillRect/>
          </a:stretch>
        </p:blipFill>
        <p:spPr bwMode="auto">
          <a:xfrm>
            <a:off x="395288" y="1052513"/>
            <a:ext cx="41052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539750" y="404813"/>
            <a:ext cx="215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200"/>
              <a:t>Hacienda</a:t>
            </a:r>
            <a:endParaRPr lang="es-ES" sz="1200"/>
          </a:p>
        </p:txBody>
      </p:sp>
      <p:pic>
        <p:nvPicPr>
          <p:cNvPr id="38916" name="Imagen 2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875088"/>
            <a:ext cx="4032250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365125" y="3509963"/>
            <a:ext cx="4248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200"/>
              <a:t>Comercio, Industria y Turismo</a:t>
            </a:r>
            <a:endParaRPr lang="es-ES" sz="1200"/>
          </a:p>
        </p:txBody>
      </p:sp>
      <p:pic>
        <p:nvPicPr>
          <p:cNvPr id="38918" name="Imagen 2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60800"/>
            <a:ext cx="43561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Box 10"/>
          <p:cNvSpPr txBox="1">
            <a:spLocks noChangeArrowheads="1"/>
          </p:cNvSpPr>
          <p:nvPr/>
        </p:nvSpPr>
        <p:spPr bwMode="auto">
          <a:xfrm>
            <a:off x="4859338" y="1412875"/>
            <a:ext cx="41036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/>
              <a:t>Cada Ministerio tiene su propio sistema de compras.</a:t>
            </a:r>
            <a:endParaRPr lang="es-ES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916488" y="3509963"/>
            <a:ext cx="4248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200"/>
              <a:t>Agricultura y  Desarrrollo Territorial</a:t>
            </a:r>
            <a:endParaRPr lang="es-ES" sz="12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4"/>
          <p:cNvSpPr txBox="1">
            <a:spLocks noChangeArrowheads="1"/>
          </p:cNvSpPr>
          <p:nvPr/>
        </p:nvSpPr>
        <p:spPr bwMode="auto">
          <a:xfrm>
            <a:off x="3851920" y="0"/>
            <a:ext cx="52920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 sz="2300" dirty="0"/>
              <a:t>¿Qué compra el </a:t>
            </a:r>
            <a:r>
              <a:rPr lang="es-CO" sz="2300" dirty="0" smtClean="0"/>
              <a:t>Estado colombiano?</a:t>
            </a:r>
            <a:endParaRPr lang="es-ES" sz="2300" dirty="0"/>
          </a:p>
        </p:txBody>
      </p:sp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539750" y="6092825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200"/>
              <a:t>Fuente: SICE </a:t>
            </a:r>
            <a:r>
              <a:rPr lang="es-ES" sz="1200" b="0"/>
              <a:t>Sistema de Información para la Vigilancia de la Contratación Estatal</a:t>
            </a:r>
            <a:r>
              <a:rPr lang="es-ES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56895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4"/>
          <p:cNvSpPr txBox="1">
            <a:spLocks noChangeArrowheads="1"/>
          </p:cNvSpPr>
          <p:nvPr/>
        </p:nvSpPr>
        <p:spPr bwMode="auto">
          <a:xfrm>
            <a:off x="4214813" y="0"/>
            <a:ext cx="49291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2000"/>
              <a:t>Con algunos avances a nivel de Bogota y Antioquia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2594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635896" y="1484784"/>
            <a:ext cx="52565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 smtClean="0"/>
              <a:t>Distrito de Bogotá: </a:t>
            </a:r>
            <a:r>
              <a:rPr lang="es-UY" sz="1800" b="0" dirty="0" smtClean="0"/>
              <a:t>Cuenta con una guía de contratación verde que rige para todo el proceso de contratación de las entidades vinculadas con el Distrito.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573016"/>
            <a:ext cx="2592288" cy="193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635896" y="3554432"/>
            <a:ext cx="52565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 smtClean="0"/>
              <a:t>Gobernación de Antioquia: </a:t>
            </a:r>
            <a:r>
              <a:rPr lang="es-UY" sz="1800" b="0" dirty="0" smtClean="0"/>
              <a:t>acuerdo de gobierno sobre contratación sostenible que orienta el proceso de contratación del departamento.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4"/>
          <p:cNvSpPr txBox="1">
            <a:spLocks noChangeArrowheads="1"/>
          </p:cNvSpPr>
          <p:nvPr/>
        </p:nvSpPr>
        <p:spPr bwMode="auto">
          <a:xfrm>
            <a:off x="3851920" y="0"/>
            <a:ext cx="529207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 sz="2300" dirty="0" smtClean="0"/>
              <a:t>Resultados de la aplicación de la metodología PNUMA</a:t>
            </a:r>
            <a:endParaRPr lang="es-ES" sz="2300" dirty="0"/>
          </a:p>
        </p:txBody>
      </p:sp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539750" y="6092825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200"/>
              <a:t>Fuente: SICE </a:t>
            </a:r>
            <a:r>
              <a:rPr lang="es-ES" sz="1200" b="0"/>
              <a:t>Sistema de Información para la Vigilancia de la Contratación Estatal</a:t>
            </a:r>
            <a:r>
              <a:rPr lang="es-ES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-344980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100" dirty="0" smtClean="0"/>
              <a:t> </a:t>
            </a:r>
            <a:endParaRPr lang="en-US" sz="1100" dirty="0"/>
          </a:p>
        </p:txBody>
      </p:sp>
      <p:sp>
        <p:nvSpPr>
          <p:cNvPr id="7" name="Rectangle 6"/>
          <p:cNvSpPr/>
          <p:nvPr/>
        </p:nvSpPr>
        <p:spPr>
          <a:xfrm>
            <a:off x="683568" y="1196752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800" dirty="0" smtClean="0"/>
              <a:t>Análisis de Riesgo: </a:t>
            </a:r>
            <a:r>
              <a:rPr lang="es-ES" sz="1800" b="0" dirty="0" smtClean="0"/>
              <a:t>busca identificar aquellos productos, bienes y servicios que por su nivel de gasto e impacto ambiental, social y económico debieran ser prioritarios en las estrategias de convertibilidad.</a:t>
            </a:r>
          </a:p>
          <a:p>
            <a:pPr>
              <a:buFont typeface="Arial" pitchFamily="34" charset="0"/>
              <a:buChar char="•"/>
            </a:pPr>
            <a:endParaRPr lang="es-ES" sz="1800" b="0" dirty="0" smtClean="0"/>
          </a:p>
          <a:p>
            <a:pPr>
              <a:buFont typeface="Arial" pitchFamily="34" charset="0"/>
              <a:buChar char="•"/>
            </a:pPr>
            <a:r>
              <a:rPr lang="es-ES" sz="1800" dirty="0" smtClean="0"/>
              <a:t>Análisis de Alcance: </a:t>
            </a:r>
            <a:r>
              <a:rPr lang="es-ES" sz="1800" b="0" dirty="0" smtClean="0"/>
              <a:t>pretende identificar aquellos bienes que son sujetos de rápida convertibilidad dada su importancia en las políticas ambientales del Estado.</a:t>
            </a:r>
          </a:p>
          <a:p>
            <a:pPr>
              <a:buFont typeface="Arial" pitchFamily="34" charset="0"/>
              <a:buChar char="•"/>
            </a:pPr>
            <a:endParaRPr lang="es-ES" sz="1800" b="0" dirty="0" smtClean="0"/>
          </a:p>
          <a:p>
            <a:pPr>
              <a:buFont typeface="Arial" pitchFamily="34" charset="0"/>
              <a:buChar char="•"/>
            </a:pPr>
            <a:r>
              <a:rPr lang="es-ES" sz="1800" dirty="0" smtClean="0"/>
              <a:t>Análisis de Influencia: </a:t>
            </a:r>
            <a:r>
              <a:rPr lang="es-ES" sz="1800" b="0" dirty="0" smtClean="0"/>
              <a:t>busca identificar que tan rápido responderá el mercado dado un cambio en la demanda del Estado por bienes y servicios sostenibles.</a:t>
            </a:r>
          </a:p>
          <a:p>
            <a:pPr>
              <a:buFont typeface="Arial" pitchFamily="34" charset="0"/>
              <a:buChar char="•"/>
            </a:pPr>
            <a:endParaRPr lang="es-ES" sz="1800" b="0" dirty="0" smtClean="0"/>
          </a:p>
          <a:p>
            <a:pPr>
              <a:buFont typeface="Arial" pitchFamily="34" charset="0"/>
              <a:buChar char="•"/>
            </a:pPr>
            <a:r>
              <a:rPr lang="es-ES" sz="1800" dirty="0" smtClean="0"/>
              <a:t>Análisis Alcance/Riesgo y Alcance/Influencia</a:t>
            </a:r>
            <a:r>
              <a:rPr lang="es-ES" sz="1800" b="0" dirty="0" smtClean="0"/>
              <a:t>: definen la secuencia  óptima para la estrategia de convertibilidad.</a:t>
            </a:r>
          </a:p>
          <a:p>
            <a:endParaRPr lang="es-ES" sz="1800" b="0" dirty="0" smtClean="0"/>
          </a:p>
          <a:p>
            <a:endParaRPr lang="es-ES" sz="1800" b="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3"/>
          <p:cNvSpPr txBox="1">
            <a:spLocks noChangeArrowheads="1"/>
          </p:cNvSpPr>
          <p:nvPr/>
        </p:nvSpPr>
        <p:spPr bwMode="auto">
          <a:xfrm>
            <a:off x="4211638" y="0"/>
            <a:ext cx="475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3995738" y="0"/>
            <a:ext cx="5148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2000" dirty="0" smtClean="0"/>
              <a:t>Aplicación de la metodología PNUMA</a:t>
            </a:r>
            <a:endParaRPr lang="es-ES" sz="2000" dirty="0"/>
          </a:p>
        </p:txBody>
      </p:sp>
      <p:sp>
        <p:nvSpPr>
          <p:cNvPr id="44035" name="1 Rectángulo"/>
          <p:cNvSpPr>
            <a:spLocks noChangeArrowheads="1"/>
          </p:cNvSpPr>
          <p:nvPr/>
        </p:nvSpPr>
        <p:spPr bwMode="auto">
          <a:xfrm>
            <a:off x="1187450" y="920750"/>
            <a:ext cx="6697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/>
              <a:t>Enfoque del Comprador Alcance Contra la Calificación de Riesgo</a:t>
            </a:r>
          </a:p>
        </p:txBody>
      </p:sp>
      <p:pic>
        <p:nvPicPr>
          <p:cNvPr id="44036" name="Imagen 2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336675"/>
            <a:ext cx="8031163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7668344" y="1484784"/>
            <a:ext cx="576064" cy="432048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1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668344" y="3573016"/>
            <a:ext cx="576064" cy="432048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2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187624" y="1484784"/>
            <a:ext cx="576064" cy="432048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3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187624" y="3573016"/>
            <a:ext cx="576064" cy="432048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4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3"/>
          <p:cNvSpPr txBox="1">
            <a:spLocks noChangeArrowheads="1"/>
          </p:cNvSpPr>
          <p:nvPr/>
        </p:nvSpPr>
        <p:spPr bwMode="auto">
          <a:xfrm>
            <a:off x="4211638" y="0"/>
            <a:ext cx="475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45059" name="1 Rectángulo"/>
          <p:cNvSpPr>
            <a:spLocks noChangeArrowheads="1"/>
          </p:cNvSpPr>
          <p:nvPr/>
        </p:nvSpPr>
        <p:spPr bwMode="auto">
          <a:xfrm>
            <a:off x="4170363" y="365125"/>
            <a:ext cx="43513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dirty="0"/>
              <a:t>Influencia  en el  Mercado  vs Alcance</a:t>
            </a:r>
            <a:endParaRPr lang="es-CO" sz="1600" dirty="0"/>
          </a:p>
        </p:txBody>
      </p:sp>
      <p:pic>
        <p:nvPicPr>
          <p:cNvPr id="45060" name="Imagen 2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" y="1125538"/>
            <a:ext cx="86233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148138" y="44624"/>
            <a:ext cx="5148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2000" dirty="0" smtClean="0"/>
              <a:t>Aplicación de la metodología PNUMA</a:t>
            </a:r>
            <a:endParaRPr lang="es-ES" sz="2000" dirty="0"/>
          </a:p>
        </p:txBody>
      </p:sp>
      <p:sp>
        <p:nvSpPr>
          <p:cNvPr id="8" name="Oval 7"/>
          <p:cNvSpPr/>
          <p:nvPr/>
        </p:nvSpPr>
        <p:spPr bwMode="auto">
          <a:xfrm>
            <a:off x="7956376" y="1340768"/>
            <a:ext cx="576064" cy="432048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1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956376" y="3356992"/>
            <a:ext cx="576064" cy="432048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2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115616" y="1340768"/>
            <a:ext cx="576064" cy="432048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3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115616" y="3429000"/>
            <a:ext cx="576064" cy="432048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4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7"/>
          <p:cNvSpPr txBox="1">
            <a:spLocks noChangeArrowheads="1"/>
          </p:cNvSpPr>
          <p:nvPr/>
        </p:nvSpPr>
        <p:spPr bwMode="auto">
          <a:xfrm>
            <a:off x="4214813" y="0"/>
            <a:ext cx="49291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2000" dirty="0" smtClean="0"/>
              <a:t>Objetivos del Estudio del Caso Colombiano</a:t>
            </a:r>
            <a:endParaRPr lang="es-CO" sz="2000" dirty="0"/>
          </a:p>
        </p:txBody>
      </p:sp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179388" y="1341439"/>
            <a:ext cx="2808287" cy="21698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s-ES_tradnl" sz="1800" dirty="0" smtClean="0">
              <a:solidFill>
                <a:srgbClr val="0066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ES_tradnl" sz="1800" dirty="0" smtClean="0">
                <a:solidFill>
                  <a:srgbClr val="006600"/>
                </a:solidFill>
              </a:rPr>
              <a:t>Establecer </a:t>
            </a:r>
            <a:r>
              <a:rPr lang="es-ES_tradnl" sz="1800" dirty="0">
                <a:solidFill>
                  <a:srgbClr val="006600"/>
                </a:solidFill>
              </a:rPr>
              <a:t>el estado de situación sobre las compras públicas </a:t>
            </a:r>
            <a:r>
              <a:rPr lang="es-ES_tradnl" sz="1800" dirty="0" smtClean="0">
                <a:solidFill>
                  <a:srgbClr val="006600"/>
                </a:solidFill>
              </a:rPr>
              <a:t>sostenibles.</a:t>
            </a:r>
          </a:p>
          <a:p>
            <a:pPr algn="ctr">
              <a:spcBef>
                <a:spcPct val="50000"/>
              </a:spcBef>
            </a:pPr>
            <a:endParaRPr lang="es-ES" dirty="0"/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3203575" y="1268413"/>
            <a:ext cx="2879725" cy="21698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_tradnl" sz="1800" dirty="0" smtClean="0">
              <a:solidFill>
                <a:srgbClr val="0066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ES_tradnl" sz="1800" dirty="0" smtClean="0">
                <a:solidFill>
                  <a:srgbClr val="006600"/>
                </a:solidFill>
              </a:rPr>
              <a:t>Identificar  </a:t>
            </a:r>
            <a:r>
              <a:rPr lang="es-ES_tradnl" sz="1800" dirty="0">
                <a:solidFill>
                  <a:srgbClr val="006600"/>
                </a:solidFill>
              </a:rPr>
              <a:t>bienes y servicios </a:t>
            </a:r>
            <a:r>
              <a:rPr lang="es-ES_tradnl" sz="1800" dirty="0" smtClean="0">
                <a:solidFill>
                  <a:srgbClr val="006600"/>
                </a:solidFill>
              </a:rPr>
              <a:t>para</a:t>
            </a:r>
            <a:r>
              <a:rPr lang="es-UY" sz="1800" dirty="0" smtClean="0">
                <a:solidFill>
                  <a:srgbClr val="006600"/>
                </a:solidFill>
              </a:rPr>
              <a:t> la convertibilidad en el mediano plazo.</a:t>
            </a:r>
          </a:p>
          <a:p>
            <a:pPr algn="ctr">
              <a:spcBef>
                <a:spcPct val="50000"/>
              </a:spcBef>
            </a:pPr>
            <a:endParaRPr lang="es-ES" dirty="0"/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6227763" y="1469683"/>
            <a:ext cx="2665412" cy="20313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800" dirty="0">
                <a:solidFill>
                  <a:srgbClr val="006600"/>
                </a:solidFill>
              </a:rPr>
              <a:t>Desarrollar un Estudio de Mercado sobre la capacidad del sector productivo para responder a </a:t>
            </a:r>
            <a:r>
              <a:rPr lang="es-UY" sz="1800" dirty="0" smtClean="0">
                <a:solidFill>
                  <a:srgbClr val="006600"/>
                </a:solidFill>
              </a:rPr>
              <a:t>una demanda pública de sostenibilidad</a:t>
            </a: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395288" y="4941888"/>
            <a:ext cx="8424862" cy="1200329"/>
          </a:xfrm>
          <a:prstGeom prst="rect">
            <a:avLst/>
          </a:prstGeom>
          <a:solidFill>
            <a:srgbClr val="33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dirty="0" smtClean="0"/>
              <a:t>Definir lineamientos para la </a:t>
            </a:r>
            <a:r>
              <a:rPr lang="es-ES_tradnl" dirty="0"/>
              <a:t>adopción de un plan de </a:t>
            </a:r>
            <a:r>
              <a:rPr lang="es-ES_tradnl" dirty="0" smtClean="0"/>
              <a:t>compras públicas sostenibles (CPS) en entidades públicas de Colombia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2534" name="AutoShape 10"/>
          <p:cNvSpPr>
            <a:spLocks noChangeArrowheads="1"/>
          </p:cNvSpPr>
          <p:nvPr/>
        </p:nvSpPr>
        <p:spPr bwMode="auto">
          <a:xfrm>
            <a:off x="1835150" y="3789041"/>
            <a:ext cx="5400675" cy="93536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3"/>
          <p:cNvSpPr txBox="1">
            <a:spLocks noChangeArrowheads="1"/>
          </p:cNvSpPr>
          <p:nvPr/>
        </p:nvSpPr>
        <p:spPr bwMode="auto">
          <a:xfrm>
            <a:off x="4211638" y="0"/>
            <a:ext cx="475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3995738" y="0"/>
            <a:ext cx="514826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2000"/>
              <a:t>Desarrollando un análisis final </a:t>
            </a:r>
            <a:r>
              <a:rPr lang="es-ES" sz="2000"/>
              <a:t>Combinación de todos los criterios </a:t>
            </a:r>
            <a:endParaRPr lang="es-CO" sz="2000"/>
          </a:p>
          <a:p>
            <a:pPr>
              <a:spcBef>
                <a:spcPct val="50000"/>
              </a:spcBef>
            </a:pPr>
            <a:endParaRPr lang="es-ES" sz="2000"/>
          </a:p>
        </p:txBody>
      </p:sp>
      <p:pic>
        <p:nvPicPr>
          <p:cNvPr id="47107" name="Gráfico 26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875"/>
            <a:ext cx="81057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323850" y="692150"/>
            <a:ext cx="3455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selección preliminar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1907704" y="2098556"/>
            <a:ext cx="432048" cy="22322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831751" y="2276872"/>
            <a:ext cx="432048" cy="20882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203848" y="2258018"/>
            <a:ext cx="331759" cy="20882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635896" y="2276872"/>
            <a:ext cx="331759" cy="20882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339752" y="2276872"/>
            <a:ext cx="331759" cy="20882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7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196975"/>
            <a:ext cx="1647825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8" descr="papel%2520reciclado%2520naturpap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76700"/>
            <a:ext cx="2663825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4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1052513"/>
            <a:ext cx="208915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2 Imagen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4149725"/>
            <a:ext cx="27527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9" descr="gravilla4%255B1%255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2133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 Box 10"/>
          <p:cNvSpPr txBox="1">
            <a:spLocks noChangeArrowheads="1"/>
          </p:cNvSpPr>
          <p:nvPr/>
        </p:nvSpPr>
        <p:spPr bwMode="auto">
          <a:xfrm>
            <a:off x="611188" y="2636838"/>
            <a:ext cx="1512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/>
              <a:t>Café</a:t>
            </a:r>
            <a:endParaRPr lang="es-ES"/>
          </a:p>
        </p:txBody>
      </p:sp>
      <p:sp>
        <p:nvSpPr>
          <p:cNvPr id="49159" name="Text Box 11"/>
          <p:cNvSpPr txBox="1">
            <a:spLocks noChangeArrowheads="1"/>
          </p:cNvSpPr>
          <p:nvPr/>
        </p:nvSpPr>
        <p:spPr bwMode="auto">
          <a:xfrm>
            <a:off x="3132138" y="4221163"/>
            <a:ext cx="2232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/>
              <a:t>Materiales pétreos</a:t>
            </a:r>
            <a:endParaRPr lang="es-ES"/>
          </a:p>
        </p:txBody>
      </p:sp>
      <p:sp>
        <p:nvSpPr>
          <p:cNvPr id="49160" name="Text Box 12"/>
          <p:cNvSpPr txBox="1">
            <a:spLocks noChangeArrowheads="1"/>
          </p:cNvSpPr>
          <p:nvPr/>
        </p:nvSpPr>
        <p:spPr bwMode="auto">
          <a:xfrm>
            <a:off x="468313" y="6021388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/>
              <a:t>Papel</a:t>
            </a:r>
            <a:endParaRPr lang="es-ES"/>
          </a:p>
        </p:txBody>
      </p:sp>
      <p:sp>
        <p:nvSpPr>
          <p:cNvPr id="49161" name="Text Box 13"/>
          <p:cNvSpPr txBox="1">
            <a:spLocks noChangeArrowheads="1"/>
          </p:cNvSpPr>
          <p:nvPr/>
        </p:nvSpPr>
        <p:spPr bwMode="auto">
          <a:xfrm>
            <a:off x="5940425" y="6021388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/>
              <a:t>Bombillos</a:t>
            </a:r>
            <a:endParaRPr lang="es-ES"/>
          </a:p>
        </p:txBody>
      </p:sp>
      <p:sp>
        <p:nvSpPr>
          <p:cNvPr id="49162" name="Text Box 14"/>
          <p:cNvSpPr txBox="1">
            <a:spLocks noChangeArrowheads="1"/>
          </p:cNvSpPr>
          <p:nvPr/>
        </p:nvSpPr>
        <p:spPr bwMode="auto">
          <a:xfrm>
            <a:off x="5867400" y="2492375"/>
            <a:ext cx="2665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/>
              <a:t>Publicaciones</a:t>
            </a:r>
            <a:endParaRPr lang="es-ES"/>
          </a:p>
        </p:txBody>
      </p:sp>
      <p:sp>
        <p:nvSpPr>
          <p:cNvPr id="49163" name="Text Box 15"/>
          <p:cNvSpPr txBox="1">
            <a:spLocks noChangeArrowheads="1"/>
          </p:cNvSpPr>
          <p:nvPr/>
        </p:nvSpPr>
        <p:spPr bwMode="auto">
          <a:xfrm>
            <a:off x="4500563" y="188913"/>
            <a:ext cx="3887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/>
              <a:t>5 bienes seleccionados</a:t>
            </a:r>
            <a:endParaRPr lang="es-E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4"/>
          <p:cNvSpPr txBox="1">
            <a:spLocks noChangeArrowheads="1"/>
          </p:cNvSpPr>
          <p:nvPr/>
        </p:nvSpPr>
        <p:spPr bwMode="auto">
          <a:xfrm>
            <a:off x="250825" y="974725"/>
            <a:ext cx="8675688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CO" sz="2000" dirty="0"/>
              <a:t>Definir un plan de compras estatal que incluya criterios de sostenibilidad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O" sz="2000" dirty="0"/>
              <a:t>Formalizar el comité de compras publicas sostenibles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O" sz="2000" dirty="0"/>
              <a:t>Responsabilizar al </a:t>
            </a:r>
            <a:r>
              <a:rPr lang="es-CO" sz="2000" dirty="0" smtClean="0"/>
              <a:t>MADS </a:t>
            </a:r>
            <a:r>
              <a:rPr lang="es-CO" sz="2000" dirty="0"/>
              <a:t>por la coordinación del Comité y del avance en CPS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O" sz="2000" dirty="0"/>
              <a:t>Responsabilizar a cada entidad para que desarrolle su Plan de CPS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000" dirty="0"/>
              <a:t>Asegurar la inclusión de consideraciones de sostenibilidad en la gestión contractual </a:t>
            </a:r>
            <a:endParaRPr lang="es-CO" sz="20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O" sz="2000" dirty="0"/>
              <a:t>Reportar las CPS en </a:t>
            </a:r>
            <a:r>
              <a:rPr lang="es-CO" sz="2000" dirty="0">
                <a:hlinkClick r:id="rId2"/>
              </a:rPr>
              <a:t>www.contratos.gov.co</a:t>
            </a:r>
            <a:r>
              <a:rPr lang="es-CO" sz="2000" dirty="0"/>
              <a:t> y en el SICE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O" sz="2000" dirty="0"/>
              <a:t>Desarrollar criterios de selección de CPS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O" sz="2000" dirty="0"/>
              <a:t>Proponer mecanismos de Divulgación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O" sz="2000" dirty="0"/>
              <a:t>Desarrollar labores de formación en CPS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O" sz="2000" dirty="0"/>
              <a:t>Desarrollar medidas de gradualidad</a:t>
            </a:r>
          </a:p>
          <a:p>
            <a:pPr>
              <a:spcBef>
                <a:spcPct val="50000"/>
              </a:spcBef>
            </a:pPr>
            <a:endParaRPr lang="es-ES" sz="2000" dirty="0"/>
          </a:p>
        </p:txBody>
      </p:sp>
      <p:sp>
        <p:nvSpPr>
          <p:cNvPr id="65538" name="Text Box 5"/>
          <p:cNvSpPr txBox="1">
            <a:spLocks noChangeArrowheads="1"/>
          </p:cNvSpPr>
          <p:nvPr/>
        </p:nvSpPr>
        <p:spPr bwMode="auto">
          <a:xfrm>
            <a:off x="4140200" y="188913"/>
            <a:ext cx="482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dirty="0" smtClean="0"/>
              <a:t>Qué </a:t>
            </a:r>
            <a:r>
              <a:rPr lang="es-CO" dirty="0"/>
              <a:t>hacen los </a:t>
            </a:r>
            <a:r>
              <a:rPr lang="es-CO" dirty="0" smtClean="0"/>
              <a:t>lineamientos…</a:t>
            </a:r>
            <a:endParaRPr lang="es-E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9 CuadroTexto"/>
          <p:cNvSpPr txBox="1">
            <a:spLocks noChangeArrowheads="1"/>
          </p:cNvSpPr>
          <p:nvPr/>
        </p:nvSpPr>
        <p:spPr bwMode="auto">
          <a:xfrm>
            <a:off x="250825" y="1052513"/>
            <a:ext cx="8647113" cy="473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es-CO" sz="2000" dirty="0"/>
              <a:t>El Gobierno Nacional gasta más del 15% del PIB en compras públicas. Se cuenta con un instrumento efectivo en el momento de lograr impulsar la política de producción y consumo sostenible desde la oferta de bienes y servicios</a:t>
            </a: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es-CO" sz="2000" dirty="0"/>
              <a:t>Se requiere incluir consideraciones técnicas que incluyan criterios y condiciones ambientales y sociales para la selección de los proveedores de bienes y servicios. Esto debe ser algo vinculante.</a:t>
            </a: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es-CO" sz="2000" dirty="0"/>
              <a:t>El estudio ya tiene bases suficientes para empezar, pero se requiere una señal política.</a:t>
            </a: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endParaRPr lang="es-CO" dirty="0"/>
          </a:p>
        </p:txBody>
      </p:sp>
      <p:sp>
        <p:nvSpPr>
          <p:cNvPr id="69634" name="3 Rectángulo"/>
          <p:cNvSpPr>
            <a:spLocks noChangeArrowheads="1"/>
          </p:cNvSpPr>
          <p:nvPr/>
        </p:nvSpPr>
        <p:spPr bwMode="auto">
          <a:xfrm>
            <a:off x="4087813" y="188913"/>
            <a:ext cx="5056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800" dirty="0"/>
              <a:t>CONCLUSIONES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9 CuadroTexto"/>
          <p:cNvSpPr txBox="1">
            <a:spLocks noChangeArrowheads="1"/>
          </p:cNvSpPr>
          <p:nvPr/>
        </p:nvSpPr>
        <p:spPr bwMode="auto">
          <a:xfrm>
            <a:off x="250825" y="836613"/>
            <a:ext cx="8647113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s-CO" sz="2000"/>
              <a:t>Se requiere pensar en un módulo de capacitación en el tema.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s-CO" sz="2000"/>
              <a:t>Hay que elevar el tema a nivel político para que entiendan su relevancia y minimicen la percepción de riesgos.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s-CO" sz="2000"/>
              <a:t>Se requiere pensar en incentivos a las entidades que estén en este tema, como un mayor cupo presupuestal para compras. 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s-CO" sz="2000"/>
              <a:t>La necesidad de dejarlo como directiva presidencial o como lineamientos es sentida. La nueva posibilidad es desarrollar un Conpes sobre el tema.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s-CO" sz="2000"/>
              <a:t>CPS debe ir en la línea con programas de eficiencia del Estado, emprendimiento a MiPymes y  programas como biocomercio.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s-CO" sz="2000"/>
              <a:t>Se requiere motivar a sector privado para que exista oferta de bienes y servicios ambientales creciente.</a:t>
            </a:r>
          </a:p>
          <a:p>
            <a:endParaRPr lang="es-CO" sz="2000"/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4087813" y="188913"/>
            <a:ext cx="5056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800" dirty="0"/>
              <a:t>CONCLUSIONES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9 CuadroTexto"/>
          <p:cNvSpPr txBox="1">
            <a:spLocks noChangeArrowheads="1"/>
          </p:cNvSpPr>
          <p:nvPr/>
        </p:nvSpPr>
        <p:spPr bwMode="auto">
          <a:xfrm>
            <a:off x="251520" y="1124744"/>
            <a:ext cx="864711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CO" sz="2000" dirty="0" smtClean="0"/>
              <a:t>Migrar desde lógicas nacionales hacia estrategias regionales;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CO" sz="2000" dirty="0" smtClean="0"/>
              <a:t>Aprovechar mejor los canales institucionales y nuevos esquemas de integración regional (</a:t>
            </a:r>
            <a:r>
              <a:rPr lang="es-CO" sz="2000" dirty="0" err="1" smtClean="0"/>
              <a:t>TLCs</a:t>
            </a:r>
            <a:r>
              <a:rPr lang="es-CO" sz="2000" dirty="0" smtClean="0"/>
              <a:t>, MERCOSUR, UNASUR…)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CO" sz="2000" dirty="0" smtClean="0"/>
              <a:t>Valerse de las tecnologías de comunicación y plataformas virtuales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CO" sz="2000" dirty="0" smtClean="0"/>
              <a:t> Fomentar esquemas PPP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CO" sz="2000" dirty="0" smtClean="0"/>
              <a:t>Involucrar y comprometer con recursos y apoyo técnico a las entidades financieras, bilaterales y multilaterales presentes en la región.</a:t>
            </a:r>
          </a:p>
          <a:p>
            <a:endParaRPr lang="es-CO" sz="2000" dirty="0" smtClean="0"/>
          </a:p>
          <a:p>
            <a:endParaRPr lang="es-CO" sz="2000" dirty="0"/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4087813" y="188913"/>
            <a:ext cx="5056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800" dirty="0"/>
              <a:t>CONCLUSIONES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4"/>
          <p:cNvSpPr txBox="1">
            <a:spLocks noChangeArrowheads="1"/>
          </p:cNvSpPr>
          <p:nvPr/>
        </p:nvSpPr>
        <p:spPr bwMode="auto">
          <a:xfrm>
            <a:off x="2124075" y="2492375"/>
            <a:ext cx="56165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3600" dirty="0"/>
              <a:t>MUCHAS GRACIAS!!!!</a:t>
            </a:r>
          </a:p>
          <a:p>
            <a:pPr>
              <a:spcBef>
                <a:spcPct val="50000"/>
              </a:spcBef>
            </a:pPr>
            <a:endParaRPr lang="es-CO" dirty="0"/>
          </a:p>
          <a:p>
            <a:pPr>
              <a:spcBef>
                <a:spcPct val="50000"/>
              </a:spcBef>
            </a:pPr>
            <a:r>
              <a:rPr lang="es-CO" sz="3200" dirty="0" smtClean="0">
                <a:solidFill>
                  <a:srgbClr val="336600"/>
                </a:solidFill>
                <a:hlinkClick r:id="rId2"/>
              </a:rPr>
              <a:t>www.E3asesorias.com</a:t>
            </a:r>
            <a:r>
              <a:rPr lang="es-CO" sz="3200" dirty="0" smtClean="0">
                <a:solidFill>
                  <a:srgbClr val="336600"/>
                </a:solidFill>
              </a:rPr>
              <a:t>  </a:t>
            </a:r>
            <a:endParaRPr lang="es-ES" sz="3200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2 Marcador de contenido"/>
          <p:cNvSpPr>
            <a:spLocks noGrp="1"/>
          </p:cNvSpPr>
          <p:nvPr>
            <p:ph idx="4294967295"/>
          </p:nvPr>
        </p:nvSpPr>
        <p:spPr>
          <a:xfrm>
            <a:off x="971600" y="1628800"/>
            <a:ext cx="7272808" cy="3465513"/>
          </a:xfrm>
        </p:spPr>
        <p:txBody>
          <a:bodyPr/>
          <a:lstStyle/>
          <a:p>
            <a:pPr marL="0" indent="0">
              <a:spcBef>
                <a:spcPct val="50000"/>
              </a:spcBef>
              <a:buClr>
                <a:srgbClr val="FF7C80"/>
              </a:buClr>
              <a:buFontTx/>
              <a:buNone/>
            </a:pPr>
            <a:r>
              <a:rPr lang="es-ES" sz="2800" dirty="0" smtClean="0"/>
              <a:t>“Es la estrategia mediante la cual el Estado responde a la demanda por productos, bienes y servicios mediante la selección de la mejor alternativa ecológica y económica.” </a:t>
            </a:r>
          </a:p>
          <a:p>
            <a:pPr marL="0" indent="0" algn="r">
              <a:spcBef>
                <a:spcPct val="50000"/>
              </a:spcBef>
              <a:buClr>
                <a:srgbClr val="FF7C80"/>
              </a:buClr>
              <a:buFontTx/>
              <a:buNone/>
            </a:pPr>
            <a:endParaRPr lang="es-ES" sz="2800" dirty="0" smtClean="0">
              <a:cs typeface="Arial" charset="0"/>
            </a:endParaRPr>
          </a:p>
          <a:p>
            <a:pPr marL="0" indent="0" algn="r">
              <a:spcBef>
                <a:spcPct val="50000"/>
              </a:spcBef>
              <a:buClr>
                <a:srgbClr val="FF7C80"/>
              </a:buClr>
              <a:buFontTx/>
              <a:buNone/>
            </a:pPr>
            <a:r>
              <a:rPr lang="es-ES" sz="2400" b="1" dirty="0" smtClean="0">
                <a:cs typeface="Arial" charset="0"/>
              </a:rPr>
              <a:t>Ministerio del Ambiente de Finlandia</a:t>
            </a:r>
            <a:endParaRPr lang="es-CO" sz="2400" b="1" dirty="0" smtClean="0">
              <a:cs typeface="Arial" charset="0"/>
            </a:endParaRPr>
          </a:p>
          <a:p>
            <a:pPr marL="0" indent="0">
              <a:spcBef>
                <a:spcPct val="50000"/>
              </a:spcBef>
              <a:buClr>
                <a:srgbClr val="FF7C80"/>
              </a:buClr>
              <a:buFontTx/>
              <a:buNone/>
            </a:pPr>
            <a:endParaRPr lang="es-CO" sz="2800" dirty="0" smtClean="0">
              <a:cs typeface="Arial" charset="0"/>
            </a:endParaRPr>
          </a:p>
          <a:p>
            <a:pPr marL="0" indent="0"/>
            <a:endParaRPr lang="es-CO" sz="2800" dirty="0" smtClean="0"/>
          </a:p>
          <a:p>
            <a:pPr marL="0" indent="0">
              <a:buFontTx/>
              <a:buNone/>
            </a:pPr>
            <a:endParaRPr lang="es-CO" dirty="0" smtClean="0"/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4356100" y="0"/>
            <a:ext cx="424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2000" dirty="0" smtClean="0"/>
              <a:t>Qué </a:t>
            </a:r>
            <a:r>
              <a:rPr lang="es-CO" sz="2000" dirty="0"/>
              <a:t>son Compras </a:t>
            </a:r>
            <a:r>
              <a:rPr lang="es-CO" sz="2000" dirty="0" smtClean="0"/>
              <a:t>Públicas </a:t>
            </a:r>
            <a:r>
              <a:rPr lang="es-CO" sz="2000" dirty="0"/>
              <a:t>sostenibles?</a:t>
            </a:r>
            <a:endParaRPr lang="es-E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630638"/>
            <a:ext cx="2281237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4356100" y="0"/>
            <a:ext cx="4787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2000"/>
              <a:t>Nuestro reto es lograr un cambio cultural hacia el consumo sostenible</a:t>
            </a:r>
            <a:endParaRPr lang="es-ES" sz="20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37244"/>
            <a:ext cx="3888432" cy="466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27984" y="1124744"/>
            <a:ext cx="43924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dirty="0" smtClean="0"/>
              <a:t>El planeta no resiste este patrón de consumo (2,1hag/p)</a:t>
            </a:r>
          </a:p>
          <a:p>
            <a:endParaRPr lang="es-UY" sz="2000" dirty="0" smtClean="0"/>
          </a:p>
          <a:p>
            <a:r>
              <a:rPr lang="es-UY" sz="2000" dirty="0" smtClean="0"/>
              <a:t>USA: 4,5 mundos</a:t>
            </a:r>
          </a:p>
          <a:p>
            <a:endParaRPr lang="es-UY" sz="2000" dirty="0" smtClean="0"/>
          </a:p>
          <a:p>
            <a:r>
              <a:rPr lang="es-UY" sz="2000" dirty="0" smtClean="0"/>
              <a:t>Uruguay:  2,6 mundos</a:t>
            </a:r>
          </a:p>
          <a:p>
            <a:endParaRPr lang="es-UY" sz="2000" dirty="0" smtClean="0"/>
          </a:p>
          <a:p>
            <a:r>
              <a:rPr lang="es-UY" sz="2000" dirty="0" smtClean="0"/>
              <a:t>Colombia: 0,9 mundos</a:t>
            </a:r>
          </a:p>
          <a:p>
            <a:endParaRPr lang="es-UY" sz="2000" dirty="0" smtClean="0"/>
          </a:p>
          <a:p>
            <a:r>
              <a:rPr lang="es-UY" sz="2000" dirty="0" smtClean="0"/>
              <a:t>Rep. Dom.: 0,7 mundos</a:t>
            </a:r>
          </a:p>
          <a:p>
            <a:endParaRPr lang="es-UY" sz="2000" dirty="0" smtClean="0"/>
          </a:p>
          <a:p>
            <a:r>
              <a:rPr lang="es-UY" sz="2000" dirty="0" err="1" smtClean="0"/>
              <a:t>Prom</a:t>
            </a:r>
            <a:r>
              <a:rPr lang="es-UY" sz="2000" dirty="0" smtClean="0"/>
              <a:t>. Mundo: 1,28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51520" y="587727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0" dirty="0" smtClean="0"/>
              <a:t>Global Footprint Network (2008)</a:t>
            </a:r>
            <a:endParaRPr lang="en-US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4788" y="836712"/>
            <a:ext cx="9348788" cy="55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4356100" y="0"/>
            <a:ext cx="424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2000"/>
              <a:t>Las CPS parten de lineamientos estratégicos</a:t>
            </a:r>
            <a:endParaRPr lang="es-ES" sz="20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3"/>
          <p:cNvSpPr txBox="1">
            <a:spLocks noChangeArrowheads="1"/>
          </p:cNvSpPr>
          <p:nvPr/>
        </p:nvSpPr>
        <p:spPr bwMode="auto">
          <a:xfrm>
            <a:off x="4071938" y="44450"/>
            <a:ext cx="5072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/>
              <a:t> </a:t>
            </a:r>
            <a:endParaRPr lang="es-ES_tradnl" sz="2800"/>
          </a:p>
        </p:txBody>
      </p:sp>
      <p:sp>
        <p:nvSpPr>
          <p:cNvPr id="23554" name="Text Box 13"/>
          <p:cNvSpPr txBox="1">
            <a:spLocks noChangeArrowheads="1"/>
          </p:cNvSpPr>
          <p:nvPr/>
        </p:nvSpPr>
        <p:spPr bwMode="auto">
          <a:xfrm>
            <a:off x="3779912" y="1124744"/>
            <a:ext cx="5184576" cy="4524315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5138" indent="-465138"/>
            <a:r>
              <a:rPr lang="es-ES_tradnl" dirty="0"/>
              <a:t>	</a:t>
            </a:r>
            <a:r>
              <a:rPr lang="es-CO" dirty="0"/>
              <a:t>El </a:t>
            </a:r>
            <a:r>
              <a:rPr lang="es-CO" dirty="0" smtClean="0"/>
              <a:t>Estado gasta </a:t>
            </a:r>
            <a:r>
              <a:rPr lang="es-CO" dirty="0"/>
              <a:t>más del 15</a:t>
            </a:r>
            <a:r>
              <a:rPr lang="es-CO" dirty="0" smtClean="0"/>
              <a:t>% </a:t>
            </a:r>
            <a:r>
              <a:rPr lang="es-CO" sz="1200" dirty="0" smtClean="0"/>
              <a:t>(*)</a:t>
            </a:r>
            <a:r>
              <a:rPr lang="es-CO" dirty="0" smtClean="0"/>
              <a:t> </a:t>
            </a:r>
            <a:r>
              <a:rPr lang="es-CO" dirty="0"/>
              <a:t>del PIB en compras </a:t>
            </a:r>
            <a:r>
              <a:rPr lang="es-CO" dirty="0" smtClean="0"/>
              <a:t>públicas </a:t>
            </a:r>
          </a:p>
          <a:p>
            <a:pPr marL="465138" indent="-465138"/>
            <a:r>
              <a:rPr lang="es-CO" dirty="0" smtClean="0"/>
              <a:t>      (</a:t>
            </a:r>
            <a:r>
              <a:rPr lang="es-CO" dirty="0" smtClean="0"/>
              <a:t>US$41.000 </a:t>
            </a:r>
            <a:r>
              <a:rPr lang="es-CO" dirty="0" smtClean="0"/>
              <a:t>MM)</a:t>
            </a:r>
          </a:p>
          <a:p>
            <a:pPr marL="465138" indent="-465138"/>
            <a:endParaRPr lang="es-CO" dirty="0" smtClean="0"/>
          </a:p>
          <a:p>
            <a:pPr marL="465138" indent="-465138"/>
            <a:r>
              <a:rPr lang="es-CO" dirty="0" smtClean="0"/>
              <a:t>.     Desafío:</a:t>
            </a:r>
          </a:p>
          <a:p>
            <a:pPr marL="465138" indent="-465138"/>
            <a:r>
              <a:rPr lang="es-CO" dirty="0" smtClean="0"/>
              <a:t>	</a:t>
            </a:r>
            <a:r>
              <a:rPr lang="es-CO" b="0" dirty="0" smtClean="0"/>
              <a:t>Generar </a:t>
            </a:r>
            <a:r>
              <a:rPr lang="es-CO" b="0" dirty="0"/>
              <a:t>criterios de sostenibilidad ambiental para estas compras implica una priorización desde varios puntos de vista incluyendo criterios sociales, ambientales económicos y culturales. </a:t>
            </a:r>
            <a:endParaRPr lang="es-MX" b="0" dirty="0"/>
          </a:p>
        </p:txBody>
      </p:sp>
      <p:pic>
        <p:nvPicPr>
          <p:cNvPr id="23556" name="Picture 6" descr="Liberal Detener mentir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060575"/>
            <a:ext cx="3529012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5184130" y="116632"/>
            <a:ext cx="27722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CO" sz="2800" dirty="0" smtClean="0"/>
              <a:t>En Colombia</a:t>
            </a:r>
            <a:endParaRPr lang="es-E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6237312"/>
            <a:ext cx="8640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050" dirty="0" smtClean="0"/>
              <a:t>(*) PIB 2008 US$ 241.000MM (dólares corrientes). Fuente: DANE (Departamento Administrativo Nacional de Estadística)</a:t>
            </a:r>
            <a:endParaRPr lang="en-US" sz="105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4"/>
          <p:cNvSpPr txBox="1">
            <a:spLocks noChangeArrowheads="1"/>
          </p:cNvSpPr>
          <p:nvPr/>
        </p:nvSpPr>
        <p:spPr bwMode="auto">
          <a:xfrm>
            <a:off x="4211960" y="0"/>
            <a:ext cx="49320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CO" sz="2000" dirty="0" smtClean="0"/>
              <a:t>Ambiente político institucional favorable…</a:t>
            </a:r>
            <a:endParaRPr lang="es-ES" sz="2000" dirty="0"/>
          </a:p>
        </p:txBody>
      </p:sp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323528" y="980728"/>
            <a:ext cx="842461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800" i="1" dirty="0" smtClean="0"/>
              <a:t>Política Nacional </a:t>
            </a:r>
            <a:r>
              <a:rPr lang="es-ES" sz="1800" i="1" dirty="0"/>
              <a:t>de Producción más </a:t>
            </a:r>
            <a:r>
              <a:rPr lang="es-ES" sz="1800" i="1" dirty="0" smtClean="0"/>
              <a:t>Limpia. </a:t>
            </a:r>
            <a:r>
              <a:rPr lang="es-ES" sz="1800" b="0" dirty="0" smtClean="0"/>
              <a:t>Prevenir  la contaminación en su lugar origen, en vez de aliviarla una vez generada </a:t>
            </a:r>
            <a:endParaRPr lang="es-ES" sz="1800" b="0" i="1" dirty="0" smtClean="0"/>
          </a:p>
          <a:p>
            <a:endParaRPr lang="es-ES" sz="1800" i="1" dirty="0"/>
          </a:p>
          <a:p>
            <a:r>
              <a:rPr lang="es-ES" sz="1800" i="1" dirty="0" smtClean="0"/>
              <a:t>Política </a:t>
            </a:r>
            <a:r>
              <a:rPr lang="es-ES" sz="1800" i="1" dirty="0"/>
              <a:t>Nacional de Producción y Consumo </a:t>
            </a:r>
            <a:r>
              <a:rPr lang="es-ES" sz="1800" i="1" dirty="0" smtClean="0"/>
              <a:t>Sostenible. </a:t>
            </a:r>
            <a:r>
              <a:rPr lang="es-ES" sz="1800" b="0" dirty="0" smtClean="0"/>
              <a:t>Cambiar </a:t>
            </a:r>
            <a:r>
              <a:rPr lang="es-ES" sz="1800" b="0" dirty="0"/>
              <a:t>los patrones insostenibles de producción y consumo por parte de los diferentes sectores de la sociedad nacional</a:t>
            </a:r>
          </a:p>
        </p:txBody>
      </p:sp>
      <p:sp>
        <p:nvSpPr>
          <p:cNvPr id="27651" name="AutoShape 7" descr="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043363" y="2981325"/>
            <a:ext cx="10572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7652" name="AutoShape 9" descr="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043363" y="2981325"/>
            <a:ext cx="10572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7653" name="AutoShape 11" descr="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043363" y="2981325"/>
            <a:ext cx="10572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7654" name="AutoShape 13" descr="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967163" y="2981325"/>
            <a:ext cx="12096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7655" name="AutoShape 18" descr="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967163" y="2981325"/>
            <a:ext cx="12096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23528" y="2852936"/>
            <a:ext cx="864096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800" i="1" dirty="0"/>
              <a:t>Plan de Nacional de Desarrollo 2011-2014 </a:t>
            </a:r>
            <a:r>
              <a:rPr lang="es-ES" sz="1800" b="0" dirty="0"/>
              <a:t>“Prosperidad para Todos” </a:t>
            </a:r>
          </a:p>
          <a:p>
            <a:r>
              <a:rPr lang="es-ES" sz="1800" b="0" dirty="0" smtClean="0"/>
              <a:t>Reconoce la necesidad del </a:t>
            </a:r>
            <a:r>
              <a:rPr lang="es-ES" sz="1800" i="1" dirty="0" smtClean="0"/>
              <a:t>cambio </a:t>
            </a:r>
            <a:r>
              <a:rPr lang="es-ES" sz="1800" i="1" dirty="0"/>
              <a:t>en los patrones insostenibles de producción y consumo</a:t>
            </a:r>
            <a:r>
              <a:rPr lang="es-ES" sz="1800" b="0" dirty="0"/>
              <a:t> implementando la política de producción y consumo sostenible, </a:t>
            </a:r>
            <a:r>
              <a:rPr lang="es-ES" sz="1800" b="0" dirty="0" smtClean="0"/>
              <a:t> entre otros enfocados a: </a:t>
            </a:r>
          </a:p>
          <a:p>
            <a:pPr marL="342900" indent="-342900">
              <a:buAutoNum type="arabicParenBoth"/>
            </a:pPr>
            <a:endParaRPr lang="es-ES" sz="1400" b="0" dirty="0" smtClean="0"/>
          </a:p>
          <a:p>
            <a:pPr marL="979488" indent="-342900">
              <a:buAutoNum type="arabicParenBoth"/>
            </a:pPr>
            <a:r>
              <a:rPr lang="es-ES" sz="1400" b="0" dirty="0" smtClean="0"/>
              <a:t>reducir </a:t>
            </a:r>
            <a:r>
              <a:rPr lang="es-ES" sz="1400" b="0" dirty="0"/>
              <a:t>la intensidad energética (consumo nacional de energía total/PIB) y el consumo de agua total/PIB; </a:t>
            </a:r>
            <a:endParaRPr lang="es-ES" sz="1400" b="0" dirty="0" smtClean="0"/>
          </a:p>
          <a:p>
            <a:pPr marL="979488" indent="-342900">
              <a:buAutoNum type="arabicParenBoth"/>
            </a:pPr>
            <a:endParaRPr lang="es-ES" sz="1400" b="0" dirty="0" smtClean="0"/>
          </a:p>
          <a:p>
            <a:pPr marL="979488" indent="-342900">
              <a:buAutoNum type="arabicParenBoth"/>
            </a:pPr>
            <a:r>
              <a:rPr lang="es-ES" sz="1400" b="0" dirty="0" smtClean="0"/>
              <a:t>promover </a:t>
            </a:r>
            <a:r>
              <a:rPr lang="es-ES" sz="1400" b="0" dirty="0"/>
              <a:t>la utilización de energías </a:t>
            </a:r>
            <a:r>
              <a:rPr lang="es-ES" sz="1400" b="0" dirty="0" smtClean="0"/>
              <a:t>alternativas</a:t>
            </a:r>
          </a:p>
          <a:p>
            <a:pPr marL="979488" indent="-342900">
              <a:buAutoNum type="arabicParenBoth"/>
            </a:pPr>
            <a:endParaRPr lang="es-ES" sz="1400" b="0" dirty="0" smtClean="0"/>
          </a:p>
          <a:p>
            <a:pPr marL="979488" indent="-342900">
              <a:buAutoNum type="arabicParenBoth"/>
            </a:pPr>
            <a:r>
              <a:rPr lang="es-ES" sz="1600" dirty="0" smtClean="0"/>
              <a:t>fomentar </a:t>
            </a:r>
            <a:r>
              <a:rPr lang="es-ES" sz="1600" dirty="0"/>
              <a:t>compras verdes estatales en el orden nacional y regional</a:t>
            </a:r>
            <a:r>
              <a:rPr lang="es-ES" sz="1400" b="0" dirty="0"/>
              <a:t>; </a:t>
            </a:r>
            <a:endParaRPr lang="es-ES" sz="1400" b="0" dirty="0" smtClean="0"/>
          </a:p>
          <a:p>
            <a:pPr marL="979488" indent="-342900">
              <a:buAutoNum type="arabicParenBoth"/>
            </a:pPr>
            <a:endParaRPr lang="es-ES" sz="1400" b="0" dirty="0" smtClean="0"/>
          </a:p>
          <a:p>
            <a:pPr marL="979488" indent="-342900">
              <a:buAutoNum type="arabicParenBoth"/>
            </a:pPr>
            <a:r>
              <a:rPr lang="es-ES" sz="1400" b="0" dirty="0" smtClean="0"/>
              <a:t>fomentar </a:t>
            </a:r>
            <a:r>
              <a:rPr lang="es-ES" sz="1400" b="0" dirty="0"/>
              <a:t>la certificación ambiental bajo esquemas ISO </a:t>
            </a:r>
            <a:endParaRPr lang="es-ES" sz="1400" b="0" dirty="0" smtClean="0"/>
          </a:p>
          <a:p>
            <a:pPr marL="979488" indent="-342900">
              <a:buAutoNum type="arabicParenBoth"/>
            </a:pPr>
            <a:endParaRPr lang="es-ES" sz="1400" b="0" dirty="0" smtClean="0"/>
          </a:p>
          <a:p>
            <a:pPr marL="979488" indent="-342900">
              <a:buAutoNum type="arabicParenBoth"/>
            </a:pPr>
            <a:r>
              <a:rPr lang="es-ES" sz="1400" b="0" dirty="0" smtClean="0"/>
              <a:t>construir </a:t>
            </a:r>
            <a:r>
              <a:rPr lang="es-ES" sz="1400" b="0" dirty="0"/>
              <a:t>esquemas de certificación y nuevas categorías que puedan optar por el sello ambiental colombiano.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5"/>
          <p:cNvSpPr txBox="1">
            <a:spLocks noChangeArrowheads="1"/>
          </p:cNvSpPr>
          <p:nvPr/>
        </p:nvSpPr>
        <p:spPr bwMode="auto">
          <a:xfrm>
            <a:off x="4214813" y="0"/>
            <a:ext cx="4929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2000" dirty="0" smtClean="0"/>
              <a:t>Marco </a:t>
            </a:r>
            <a:r>
              <a:rPr lang="es-CO" sz="2000" dirty="0"/>
              <a:t>regulatorio de contratación</a:t>
            </a:r>
          </a:p>
        </p:txBody>
      </p:sp>
      <p:sp>
        <p:nvSpPr>
          <p:cNvPr id="26626" name="AutoShape 12" descr="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924300" y="2997200"/>
            <a:ext cx="12668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6628" name="Text Box 15"/>
          <p:cNvSpPr txBox="1">
            <a:spLocks noChangeArrowheads="1"/>
          </p:cNvSpPr>
          <p:nvPr/>
        </p:nvSpPr>
        <p:spPr bwMode="auto">
          <a:xfrm>
            <a:off x="216792" y="5445224"/>
            <a:ext cx="8675688" cy="5143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>
                <a:solidFill>
                  <a:srgbClr val="006600"/>
                </a:solidFill>
              </a:rPr>
              <a:t>El criterio que ha primado es el económico</a:t>
            </a:r>
            <a:r>
              <a:rPr lang="es-ES"/>
              <a:t> </a:t>
            </a:r>
          </a:p>
        </p:txBody>
      </p: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3131840" y="1052736"/>
            <a:ext cx="54006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2000" dirty="0"/>
              <a:t>Cada entidad pública cuenta con un sistema de compras diferenciado, enmarcado bajo los parámetros de la Ley 80 de contrataciones y con los ajustes de la Ley 1150 del 2007. </a:t>
            </a:r>
            <a:endParaRPr lang="es-CO" sz="2000" dirty="0" smtClean="0"/>
          </a:p>
          <a:p>
            <a:pPr>
              <a:spcBef>
                <a:spcPct val="50000"/>
              </a:spcBef>
            </a:pPr>
            <a:r>
              <a:rPr lang="es-CO" sz="2000" dirty="0" smtClean="0"/>
              <a:t>No existe, </a:t>
            </a:r>
            <a:r>
              <a:rPr lang="es-CO" sz="2000" dirty="0"/>
              <a:t>como en otros </a:t>
            </a:r>
            <a:r>
              <a:rPr lang="es-CO" sz="2000" dirty="0" smtClean="0"/>
              <a:t>países, </a:t>
            </a:r>
            <a:r>
              <a:rPr lang="es-CO" sz="2000" dirty="0"/>
              <a:t>un sistema centralizado de compras, por lo cual cada entidad es autónoma en sus parámetros de compra y en sus procedimientos.</a:t>
            </a:r>
          </a:p>
          <a:p>
            <a:pPr>
              <a:spcBef>
                <a:spcPct val="50000"/>
              </a:spcBef>
            </a:pPr>
            <a:r>
              <a:rPr lang="es-CO" sz="2000" dirty="0"/>
              <a:t>El SICE ha logrado centralizar datos.</a:t>
            </a:r>
            <a:endParaRPr lang="es-E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215376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/>
          <p:cNvCxnSpPr>
            <a:stCxn id="16" idx="1"/>
            <a:endCxn id="22" idx="3"/>
          </p:cNvCxnSpPr>
          <p:nvPr/>
        </p:nvCxnSpPr>
        <p:spPr bwMode="auto">
          <a:xfrm flipH="1">
            <a:off x="1115616" y="1376772"/>
            <a:ext cx="1296144" cy="111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7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8138" y="2551113"/>
            <a:ext cx="8220075" cy="3990975"/>
          </a:xfrm>
        </p:spPr>
        <p:txBody>
          <a:bodyPr/>
          <a:lstStyle/>
          <a:p>
            <a:pPr marL="609600" indent="-609600">
              <a:lnSpc>
                <a:spcPct val="76000"/>
              </a:lnSpc>
            </a:pPr>
            <a:endParaRPr lang="es-ES_tradnl" sz="3400" dirty="0" smtClean="0"/>
          </a:p>
          <a:p>
            <a:pPr marL="609600" indent="-609600">
              <a:buFontTx/>
              <a:buNone/>
            </a:pPr>
            <a:endParaRPr lang="es-ES_tradnl" dirty="0" smtClean="0"/>
          </a:p>
        </p:txBody>
      </p:sp>
      <p:sp>
        <p:nvSpPr>
          <p:cNvPr id="134150" name="Oval 6"/>
          <p:cNvSpPr>
            <a:spLocks noChangeArrowheads="1"/>
          </p:cNvSpPr>
          <p:nvPr/>
        </p:nvSpPr>
        <p:spPr bwMode="auto">
          <a:xfrm>
            <a:off x="5220072" y="2564358"/>
            <a:ext cx="2736304" cy="1150938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66000"/>
              </a:lnSpc>
              <a:buClr>
                <a:srgbClr val="000000"/>
              </a:buClr>
              <a:buFont typeface="Arial" charset="0"/>
              <a:buNone/>
            </a:pPr>
            <a:r>
              <a:rPr lang="es-ES_tradnl" sz="1600" dirty="0"/>
              <a:t>Evaluación de propuestas </a:t>
            </a:r>
          </a:p>
        </p:txBody>
      </p:sp>
      <p:sp>
        <p:nvSpPr>
          <p:cNvPr id="134152" name="AutoShape 8"/>
          <p:cNvSpPr>
            <a:spLocks noChangeArrowheads="1"/>
          </p:cNvSpPr>
          <p:nvPr/>
        </p:nvSpPr>
        <p:spPr bwMode="auto">
          <a:xfrm>
            <a:off x="7096249" y="3516858"/>
            <a:ext cx="2016125" cy="1873250"/>
          </a:xfrm>
          <a:prstGeom prst="diamond">
            <a:avLst/>
          </a:prstGeom>
          <a:solidFill>
            <a:srgbClr val="26DA6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66000"/>
              </a:lnSpc>
              <a:buClr>
                <a:srgbClr val="000000"/>
              </a:buClr>
              <a:buFont typeface="Arial" charset="0"/>
              <a:buNone/>
            </a:pPr>
            <a:r>
              <a:rPr lang="es-ES_tradnl" sz="1800" b="0"/>
              <a:t>Selección</a:t>
            </a:r>
          </a:p>
          <a:p>
            <a:pPr algn="ctr">
              <a:lnSpc>
                <a:spcPct val="66000"/>
              </a:lnSpc>
              <a:buClr>
                <a:srgbClr val="000000"/>
              </a:buClr>
              <a:buFont typeface="Arial" charset="0"/>
              <a:buNone/>
            </a:pPr>
            <a:r>
              <a:rPr lang="es-ES_tradnl" sz="1800" b="0"/>
              <a:t> y </a:t>
            </a:r>
          </a:p>
          <a:p>
            <a:pPr algn="ctr">
              <a:lnSpc>
                <a:spcPct val="66000"/>
              </a:lnSpc>
              <a:buClr>
                <a:srgbClr val="000000"/>
              </a:buClr>
              <a:buFont typeface="Arial" charset="0"/>
              <a:buNone/>
            </a:pPr>
            <a:r>
              <a:rPr lang="es-ES_tradnl" sz="1800" b="0"/>
              <a:t>adjudicación</a:t>
            </a:r>
          </a:p>
        </p:txBody>
      </p:sp>
      <p:sp>
        <p:nvSpPr>
          <p:cNvPr id="134154" name="Oval 10"/>
          <p:cNvSpPr>
            <a:spLocks noChangeArrowheads="1"/>
          </p:cNvSpPr>
          <p:nvPr/>
        </p:nvSpPr>
        <p:spPr bwMode="auto">
          <a:xfrm>
            <a:off x="5292080" y="5372819"/>
            <a:ext cx="2735262" cy="1152525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66000"/>
              </a:lnSpc>
              <a:buClr>
                <a:srgbClr val="000000"/>
              </a:buClr>
              <a:buFont typeface="Arial" charset="0"/>
              <a:buNone/>
            </a:pPr>
            <a:r>
              <a:rPr lang="es-ES_tradnl" sz="1800" b="0"/>
              <a:t>Ejecución contractual</a:t>
            </a:r>
          </a:p>
        </p:txBody>
      </p:sp>
      <p:sp>
        <p:nvSpPr>
          <p:cNvPr id="134156" name="AutoShape 12"/>
          <p:cNvSpPr>
            <a:spLocks noChangeArrowheads="1"/>
          </p:cNvSpPr>
          <p:nvPr/>
        </p:nvSpPr>
        <p:spPr bwMode="auto">
          <a:xfrm>
            <a:off x="2123728" y="5588843"/>
            <a:ext cx="2735263" cy="719138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66000"/>
              </a:lnSpc>
              <a:buClr>
                <a:srgbClr val="000000"/>
              </a:buClr>
              <a:buFont typeface="Arial" charset="0"/>
              <a:buNone/>
            </a:pPr>
            <a:r>
              <a:rPr lang="es-ES_tradnl" sz="1800" b="0"/>
              <a:t>Seguimiento y control</a:t>
            </a:r>
          </a:p>
        </p:txBody>
      </p:sp>
      <p:sp>
        <p:nvSpPr>
          <p:cNvPr id="134158" name="AutoShape 14"/>
          <p:cNvSpPr>
            <a:spLocks noChangeArrowheads="1"/>
          </p:cNvSpPr>
          <p:nvPr/>
        </p:nvSpPr>
        <p:spPr bwMode="auto">
          <a:xfrm>
            <a:off x="1835696" y="2780531"/>
            <a:ext cx="2987675" cy="865187"/>
          </a:xfrm>
          <a:prstGeom prst="flowChartAlternateProcess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66000"/>
              </a:lnSpc>
              <a:buClr>
                <a:srgbClr val="000000"/>
              </a:buClr>
              <a:buFont typeface="Arial" charset="0"/>
              <a:buNone/>
            </a:pPr>
            <a:r>
              <a:rPr lang="es-ES_tradnl" sz="1800" b="0"/>
              <a:t>Elaboración de pliegos de </a:t>
            </a:r>
          </a:p>
          <a:p>
            <a:pPr algn="ctr">
              <a:lnSpc>
                <a:spcPct val="66000"/>
              </a:lnSpc>
              <a:buClr>
                <a:srgbClr val="000000"/>
              </a:buClr>
              <a:buFont typeface="Arial" charset="0"/>
              <a:buNone/>
            </a:pPr>
            <a:r>
              <a:rPr lang="es-ES_tradnl" sz="1800" b="0"/>
              <a:t>condiciones</a:t>
            </a:r>
          </a:p>
        </p:txBody>
      </p:sp>
      <p:sp>
        <p:nvSpPr>
          <p:cNvPr id="30727" name="Line 15"/>
          <p:cNvSpPr>
            <a:spLocks noChangeShapeType="1"/>
          </p:cNvSpPr>
          <p:nvPr/>
        </p:nvSpPr>
        <p:spPr bwMode="auto">
          <a:xfrm>
            <a:off x="4860032" y="3140571"/>
            <a:ext cx="288032" cy="17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30728" name="Line 16"/>
          <p:cNvSpPr>
            <a:spLocks noChangeShapeType="1"/>
          </p:cNvSpPr>
          <p:nvPr/>
        </p:nvSpPr>
        <p:spPr bwMode="auto">
          <a:xfrm>
            <a:off x="7231187" y="3566071"/>
            <a:ext cx="368300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30729" name="Line 17"/>
          <p:cNvSpPr>
            <a:spLocks noChangeShapeType="1"/>
          </p:cNvSpPr>
          <p:nvPr/>
        </p:nvSpPr>
        <p:spPr bwMode="auto">
          <a:xfrm flipH="1">
            <a:off x="7380311" y="5029746"/>
            <a:ext cx="292200" cy="3430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30730" name="Line 18"/>
          <p:cNvSpPr>
            <a:spLocks noChangeShapeType="1"/>
          </p:cNvSpPr>
          <p:nvPr/>
        </p:nvSpPr>
        <p:spPr bwMode="auto">
          <a:xfrm flipH="1">
            <a:off x="4860032" y="5948883"/>
            <a:ext cx="4321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O"/>
          </a:p>
        </p:txBody>
      </p:sp>
      <p:sp>
        <p:nvSpPr>
          <p:cNvPr id="30731" name="Text Box 13"/>
          <p:cNvSpPr txBox="1">
            <a:spLocks noChangeArrowheads="1"/>
          </p:cNvSpPr>
          <p:nvPr/>
        </p:nvSpPr>
        <p:spPr bwMode="auto">
          <a:xfrm>
            <a:off x="4427538" y="0"/>
            <a:ext cx="4716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2000" dirty="0" smtClean="0"/>
              <a:t>Pero es posible incluir criterios de sostenibilidad?</a:t>
            </a:r>
            <a:endParaRPr lang="es-CO" sz="2000" dirty="0"/>
          </a:p>
        </p:txBody>
      </p:sp>
      <p:sp>
        <p:nvSpPr>
          <p:cNvPr id="13" name="Oval 12"/>
          <p:cNvSpPr/>
          <p:nvPr/>
        </p:nvSpPr>
        <p:spPr bwMode="auto">
          <a:xfrm>
            <a:off x="2123728" y="3932659"/>
            <a:ext cx="4680520" cy="93610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Criterios claros, y capacitación adecuada 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67944" y="881425"/>
            <a:ext cx="5004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 smtClean="0"/>
              <a:t>En el marco legal de contrataciones públicas aún NO existen consideraciones ambientales…es posible incluir criterios técnicos en el momento de preparar pliegos</a:t>
            </a:r>
            <a:endParaRPr lang="en-US" sz="1600" dirty="0" smtClean="0"/>
          </a:p>
        </p:txBody>
      </p:sp>
      <p:sp>
        <p:nvSpPr>
          <p:cNvPr id="16" name="Rounded Rectangle 15"/>
          <p:cNvSpPr/>
          <p:nvPr/>
        </p:nvSpPr>
        <p:spPr bwMode="auto">
          <a:xfrm>
            <a:off x="2411760" y="1124744"/>
            <a:ext cx="1440160" cy="5040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Comprar?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8" name="Straight Arrow Connector 17"/>
          <p:cNvCxnSpPr>
            <a:stCxn id="16" idx="2"/>
          </p:cNvCxnSpPr>
          <p:nvPr/>
        </p:nvCxnSpPr>
        <p:spPr bwMode="auto">
          <a:xfrm>
            <a:off x="3131840" y="1628800"/>
            <a:ext cx="0" cy="10801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2843808" y="1916832"/>
            <a:ext cx="504056" cy="3600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SI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75656" y="1196752"/>
            <a:ext cx="576064" cy="3600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NO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AutoShape 14"/>
          <p:cNvSpPr>
            <a:spLocks noChangeArrowheads="1"/>
          </p:cNvSpPr>
          <p:nvPr/>
        </p:nvSpPr>
        <p:spPr bwMode="auto">
          <a:xfrm>
            <a:off x="179512" y="451799"/>
            <a:ext cx="936104" cy="1872208"/>
          </a:xfrm>
          <a:prstGeom prst="flowChartAlternateProcess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66000"/>
              </a:lnSpc>
              <a:buClr>
                <a:srgbClr val="000000"/>
              </a:buClr>
              <a:buFont typeface="Arial" charset="0"/>
              <a:buNone/>
            </a:pPr>
            <a:r>
              <a:rPr lang="es-ES_tradnl" sz="1400" b="0" dirty="0" smtClean="0"/>
              <a:t>Racionar</a:t>
            </a:r>
          </a:p>
          <a:p>
            <a:pPr algn="ctr">
              <a:lnSpc>
                <a:spcPct val="66000"/>
              </a:lnSpc>
              <a:buClr>
                <a:srgbClr val="000000"/>
              </a:buClr>
              <a:buFont typeface="Arial" charset="0"/>
              <a:buNone/>
            </a:pPr>
            <a:endParaRPr lang="es-ES_tradnl" sz="1400" b="0" dirty="0" smtClean="0"/>
          </a:p>
          <a:p>
            <a:pPr algn="ctr">
              <a:lnSpc>
                <a:spcPct val="66000"/>
              </a:lnSpc>
              <a:buClr>
                <a:srgbClr val="000000"/>
              </a:buClr>
              <a:buFont typeface="Arial" charset="0"/>
              <a:buNone/>
            </a:pPr>
            <a:r>
              <a:rPr lang="es-ES_tradnl" sz="1400" b="0" dirty="0" smtClean="0"/>
              <a:t>Reutilizar</a:t>
            </a:r>
          </a:p>
          <a:p>
            <a:pPr algn="ctr">
              <a:lnSpc>
                <a:spcPct val="66000"/>
              </a:lnSpc>
              <a:buClr>
                <a:srgbClr val="000000"/>
              </a:buClr>
              <a:buFont typeface="Arial" charset="0"/>
              <a:buNone/>
            </a:pPr>
            <a:endParaRPr lang="es-ES_tradnl" sz="1400" b="0" dirty="0" smtClean="0"/>
          </a:p>
          <a:p>
            <a:pPr algn="ctr">
              <a:lnSpc>
                <a:spcPct val="66000"/>
              </a:lnSpc>
              <a:buClr>
                <a:srgbClr val="000000"/>
              </a:buClr>
              <a:buFont typeface="Arial" charset="0"/>
              <a:buNone/>
            </a:pPr>
            <a:r>
              <a:rPr lang="es-ES_tradnl" sz="1400" b="0" dirty="0" smtClean="0"/>
              <a:t>Reciclar</a:t>
            </a:r>
          </a:p>
          <a:p>
            <a:pPr algn="ctr">
              <a:lnSpc>
                <a:spcPct val="66000"/>
              </a:lnSpc>
              <a:buClr>
                <a:srgbClr val="000000"/>
              </a:buClr>
              <a:buFont typeface="Arial" charset="0"/>
              <a:buNone/>
            </a:pPr>
            <a:endParaRPr lang="es-ES_tradnl" sz="1400" b="0" dirty="0" smtClean="0"/>
          </a:p>
          <a:p>
            <a:pPr algn="ctr">
              <a:lnSpc>
                <a:spcPct val="66000"/>
              </a:lnSpc>
              <a:buClr>
                <a:srgbClr val="000000"/>
              </a:buClr>
              <a:buFont typeface="Arial" charset="0"/>
              <a:buNone/>
            </a:pPr>
            <a:endParaRPr lang="es-ES_tradnl" sz="1400" b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11107</TotalTime>
  <Words>1287</Words>
  <Application>Microsoft Office PowerPoint</Application>
  <PresentationFormat>On-screen Show (4:3)</PresentationFormat>
  <Paragraphs>194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Diseño predeterminado</vt:lpstr>
      <vt:lpstr> VII Conferencia Anual Sobre Compras Gubernamentales de las Américas:   el caso del fortalecimiento de las capacidades para las compras públicas sostenibles en Colombia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GOBIERNO CORPORATIVO                       Reto y oportunidad</dc:title>
  <dc:creator>comercial2</dc:creator>
  <cp:lastModifiedBy>Darwin Caraballo</cp:lastModifiedBy>
  <cp:revision>406</cp:revision>
  <dcterms:created xsi:type="dcterms:W3CDTF">2006-10-25T13:37:38Z</dcterms:created>
  <dcterms:modified xsi:type="dcterms:W3CDTF">2011-10-19T16:03:09Z</dcterms:modified>
</cp:coreProperties>
</file>